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71" r:id="rId5"/>
    <p:sldId id="259" r:id="rId6"/>
    <p:sldId id="277" r:id="rId7"/>
    <p:sldId id="341" r:id="rId8"/>
    <p:sldId id="336" r:id="rId9"/>
    <p:sldId id="335" r:id="rId10"/>
    <p:sldId id="279" r:id="rId11"/>
    <p:sldId id="330" r:id="rId12"/>
    <p:sldId id="326" r:id="rId13"/>
    <p:sldId id="342" r:id="rId14"/>
    <p:sldId id="337" r:id="rId15"/>
    <p:sldId id="338" r:id="rId16"/>
    <p:sldId id="339" r:id="rId17"/>
    <p:sldId id="327" r:id="rId18"/>
    <p:sldId id="324" r:id="rId19"/>
    <p:sldId id="280" r:id="rId20"/>
    <p:sldId id="281" r:id="rId21"/>
    <p:sldId id="270" r:id="rId22"/>
  </p:sldIdLst>
  <p:sldSz cx="18288000" cy="10287000"/>
  <p:notesSz cx="6950075" cy="9236075"/>
  <p:embeddedFontLst>
    <p:embeddedFont>
      <p:font typeface="Arabic Typesetting" panose="03020402040406030203" pitchFamily="66" charset="-78"/>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embeddedFont>
    <p:embeddedFont>
      <p:font typeface="Gill Sans MT" panose="020B0502020104020203" pitchFamily="34" charset="0"/>
      <p:regular r:id="rId30"/>
      <p:bold r:id="rId31"/>
      <p:italic r:id="rId32"/>
      <p:boldItalic r:id="rId33"/>
    </p:embeddedFont>
    <p:embeddedFont>
      <p:font typeface="Poppins Bold" panose="020B0604020202020204" charset="0"/>
      <p:regular r:id="rId34"/>
    </p:embeddedFont>
    <p:embeddedFont>
      <p:font typeface="Simplified Arabic" panose="02020603050405020304" pitchFamily="18" charset="-78"/>
      <p:regular r:id="rId35"/>
      <p:bold r:id="rId36"/>
    </p:embeddedFont>
    <p:embeddedFont>
      <p:font typeface="Traditional Arabic" panose="02020603050405020304" pitchFamily="18" charset="-78"/>
      <p:regular r:id="rId37"/>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26" autoAdjust="0"/>
  </p:normalViewPr>
  <p:slideViewPr>
    <p:cSldViewPr>
      <p:cViewPr varScale="1">
        <p:scale>
          <a:sx n="53" d="100"/>
          <a:sy n="53" d="100"/>
        </p:scale>
        <p:origin x="941"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11T12:45:12.740" idx="1">
    <p:pos x="12870" y="-465"/>
    <p:text>نشاط</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A8E0C-6C32-4BC9-9AF0-0132183B4E1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EBBD064D-FF6A-4A0A-9DF4-B3E3EF250B32}">
      <dgm:prSet phldrT="[نص]"/>
      <dgm:spPr>
        <a:solidFill>
          <a:schemeClr val="accent6">
            <a:lumMod val="40000"/>
            <a:lumOff val="60000"/>
          </a:schemeClr>
        </a:solidFill>
        <a:ln>
          <a:solidFill>
            <a:srgbClr val="002060"/>
          </a:solidFill>
        </a:ln>
      </dgm:spPr>
      <dgm:t>
        <a:bodyPr/>
        <a:lstStyle/>
        <a:p>
          <a:r>
            <a:rPr lang="ar-SA" b="1" u="none" dirty="0"/>
            <a:t>اولاً: نظام التوافق الحركي البسيط</a:t>
          </a:r>
          <a:endParaRPr lang="en-US" dirty="0"/>
        </a:p>
      </dgm:t>
    </dgm:pt>
    <dgm:pt modelId="{914F4F18-3D69-4B39-8DC7-4604535A7BA6}" type="parTrans" cxnId="{F49E5957-4DF2-4E96-9A2B-294700634D54}">
      <dgm:prSet/>
      <dgm:spPr/>
      <dgm:t>
        <a:bodyPr/>
        <a:lstStyle/>
        <a:p>
          <a:endParaRPr lang="en-US"/>
        </a:p>
      </dgm:t>
    </dgm:pt>
    <dgm:pt modelId="{4C9A0F19-723A-407C-BF02-FC5C66F9E938}" type="sibTrans" cxnId="{F49E5957-4DF2-4E96-9A2B-294700634D54}">
      <dgm:prSet/>
      <dgm:spPr/>
      <dgm:t>
        <a:bodyPr/>
        <a:lstStyle/>
        <a:p>
          <a:endParaRPr lang="en-US"/>
        </a:p>
      </dgm:t>
    </dgm:pt>
    <dgm:pt modelId="{F8801E3A-796D-4CF4-86FB-65D7542DAE48}">
      <dgm:prSet phldrT="[نص]"/>
      <dgm:spPr>
        <a:solidFill>
          <a:srgbClr val="92D050"/>
        </a:solidFill>
      </dgm:spPr>
      <dgm:t>
        <a:bodyPr/>
        <a:lstStyle/>
        <a:p>
          <a:r>
            <a:rPr lang="ar-SA" b="1" u="none" dirty="0"/>
            <a:t>ثانياً: نظام المقارنة بين ما يتم وما يجب أن يتم</a:t>
          </a:r>
          <a:br>
            <a:rPr lang="en-US" dirty="0"/>
          </a:br>
          <a:endParaRPr lang="en-US" dirty="0"/>
        </a:p>
      </dgm:t>
    </dgm:pt>
    <dgm:pt modelId="{3258A1E8-39E6-4607-96A3-F95BF846F919}" type="parTrans" cxnId="{9DEACE61-F889-4099-9679-C13635F81B80}">
      <dgm:prSet/>
      <dgm:spPr/>
      <dgm:t>
        <a:bodyPr/>
        <a:lstStyle/>
        <a:p>
          <a:endParaRPr lang="en-US"/>
        </a:p>
      </dgm:t>
    </dgm:pt>
    <dgm:pt modelId="{80B85715-5FEB-4CAC-8A5C-338328EC7C67}" type="sibTrans" cxnId="{9DEACE61-F889-4099-9679-C13635F81B80}">
      <dgm:prSet/>
      <dgm:spPr/>
      <dgm:t>
        <a:bodyPr/>
        <a:lstStyle/>
        <a:p>
          <a:endParaRPr lang="en-US"/>
        </a:p>
      </dgm:t>
    </dgm:pt>
    <dgm:pt modelId="{70C2F87E-7ACD-4F0A-9449-725D8F9B9308}">
      <dgm:prSet phldrT="[نص]"/>
      <dgm:spPr>
        <a:solidFill>
          <a:srgbClr val="FFFF00"/>
        </a:solidFill>
      </dgm:spPr>
      <dgm:t>
        <a:bodyPr/>
        <a:lstStyle/>
        <a:p>
          <a:r>
            <a:rPr lang="ar-SA" b="1" u="none" dirty="0"/>
            <a:t>ثالثاً: نظام تحليل المعلومات</a:t>
          </a:r>
          <a:endParaRPr lang="en-US" u="none" dirty="0"/>
        </a:p>
      </dgm:t>
    </dgm:pt>
    <dgm:pt modelId="{AC9AD6C1-18DE-4837-8859-2DD8C2BC4F43}" type="parTrans" cxnId="{2951494C-7375-44C9-B390-590DE06BD9F7}">
      <dgm:prSet/>
      <dgm:spPr/>
      <dgm:t>
        <a:bodyPr/>
        <a:lstStyle/>
        <a:p>
          <a:endParaRPr lang="en-US"/>
        </a:p>
      </dgm:t>
    </dgm:pt>
    <dgm:pt modelId="{357E7ADE-0A49-4F26-BC40-001A41A449ED}" type="sibTrans" cxnId="{2951494C-7375-44C9-B390-590DE06BD9F7}">
      <dgm:prSet/>
      <dgm:spPr/>
      <dgm:t>
        <a:bodyPr/>
        <a:lstStyle/>
        <a:p>
          <a:endParaRPr lang="en-US"/>
        </a:p>
      </dgm:t>
    </dgm:pt>
    <dgm:pt modelId="{9ADDF27B-BF61-4FA3-9F4A-2F6EBB9DF8CD}">
      <dgm:prSet/>
      <dgm:spPr>
        <a:solidFill>
          <a:schemeClr val="bg2">
            <a:alpha val="90000"/>
          </a:schemeClr>
        </a:solidFill>
      </dgm:spPr>
      <dgm:t>
        <a:bodyPr/>
        <a:lstStyle/>
        <a:p>
          <a:r>
            <a:rPr lang="ar-SA" b="1" u="none" dirty="0"/>
            <a:t>رابعاً :نظام التصرف الحركي</a:t>
          </a:r>
          <a:endParaRPr lang="en-US" u="none" dirty="0"/>
        </a:p>
      </dgm:t>
    </dgm:pt>
    <dgm:pt modelId="{8D100042-5520-46D9-95E3-9AFBD0C62E0B}" type="parTrans" cxnId="{CEF862C2-A430-4C6D-8753-393DFA62AC75}">
      <dgm:prSet/>
      <dgm:spPr/>
      <dgm:t>
        <a:bodyPr/>
        <a:lstStyle/>
        <a:p>
          <a:endParaRPr lang="en-US"/>
        </a:p>
      </dgm:t>
    </dgm:pt>
    <dgm:pt modelId="{2BE073AD-84A4-4AA8-A2DA-506F538C0684}" type="sibTrans" cxnId="{CEF862C2-A430-4C6D-8753-393DFA62AC75}">
      <dgm:prSet/>
      <dgm:spPr/>
      <dgm:t>
        <a:bodyPr/>
        <a:lstStyle/>
        <a:p>
          <a:endParaRPr lang="en-US"/>
        </a:p>
      </dgm:t>
    </dgm:pt>
    <dgm:pt modelId="{A1E75999-4DE7-4D53-AE93-99F188AD6614}" type="pres">
      <dgm:prSet presAssocID="{EE4A8E0C-6C32-4BC9-9AF0-0132183B4E12}" presName="Name0" presStyleCnt="0">
        <dgm:presLayoutVars>
          <dgm:chMax val="7"/>
          <dgm:dir/>
          <dgm:animLvl val="lvl"/>
          <dgm:resizeHandles val="exact"/>
        </dgm:presLayoutVars>
      </dgm:prSet>
      <dgm:spPr/>
    </dgm:pt>
    <dgm:pt modelId="{4CF132F2-19E3-4D71-A084-BF481A8E7CC1}" type="pres">
      <dgm:prSet presAssocID="{EBBD064D-FF6A-4A0A-9DF4-B3E3EF250B32}" presName="circle1" presStyleLbl="node1" presStyleIdx="0" presStyleCnt="4">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pt>
    <dgm:pt modelId="{A3E7E51F-8EBA-42DF-BAB0-253D4470091D}" type="pres">
      <dgm:prSet presAssocID="{EBBD064D-FF6A-4A0A-9DF4-B3E3EF250B32}" presName="space" presStyleCnt="0"/>
      <dgm:spPr/>
    </dgm:pt>
    <dgm:pt modelId="{98C46386-EDF9-43FC-A386-3A7FBE9647C8}" type="pres">
      <dgm:prSet presAssocID="{EBBD064D-FF6A-4A0A-9DF4-B3E3EF250B32}" presName="rect1" presStyleLbl="alignAcc1" presStyleIdx="0" presStyleCnt="4"/>
      <dgm:spPr/>
    </dgm:pt>
    <dgm:pt modelId="{D8C8F206-730D-453E-8F0E-B8E996146B52}" type="pres">
      <dgm:prSet presAssocID="{F8801E3A-796D-4CF4-86FB-65D7542DAE48}" presName="vertSpace2" presStyleLbl="node1" presStyleIdx="0" presStyleCnt="4"/>
      <dgm:spPr/>
    </dgm:pt>
    <dgm:pt modelId="{7DF1BFBA-483D-4167-BB9F-98884545CE04}" type="pres">
      <dgm:prSet presAssocID="{F8801E3A-796D-4CF4-86FB-65D7542DAE48}" presName="circle2" presStyleLbl="node1" presStyleIdx="1" presStyleCnt="4">
        <dgm:style>
          <a:lnRef idx="2">
            <a:schemeClr val="accent4"/>
          </a:lnRef>
          <a:fillRef idx="1">
            <a:schemeClr val="lt1"/>
          </a:fillRef>
          <a:effectRef idx="0">
            <a:schemeClr val="accent4"/>
          </a:effectRef>
          <a:fontRef idx="minor">
            <a:schemeClr val="dk1"/>
          </a:fontRef>
        </dgm:style>
      </dgm:prSet>
      <dgm:spPr>
        <a:solidFill>
          <a:srgbClr val="FFFF00"/>
        </a:solidFill>
      </dgm:spPr>
    </dgm:pt>
    <dgm:pt modelId="{B5F783A0-2D38-49FB-82FA-2360CF7BF52E}" type="pres">
      <dgm:prSet presAssocID="{F8801E3A-796D-4CF4-86FB-65D7542DAE48}" presName="rect2" presStyleLbl="alignAcc1" presStyleIdx="1" presStyleCnt="4"/>
      <dgm:spPr/>
    </dgm:pt>
    <dgm:pt modelId="{81290B62-8218-4B63-B1D3-1FB83CFEED38}" type="pres">
      <dgm:prSet presAssocID="{70C2F87E-7ACD-4F0A-9449-725D8F9B9308}" presName="vertSpace3" presStyleLbl="node1" presStyleIdx="1" presStyleCnt="4"/>
      <dgm:spPr/>
    </dgm:pt>
    <dgm:pt modelId="{B9F86DB4-6EC0-4A25-90F8-E09EB565FE9F}" type="pres">
      <dgm:prSet presAssocID="{70C2F87E-7ACD-4F0A-9449-725D8F9B9308}" presName="circle3" presStyleLbl="node1" presStyleIdx="2" presStyleCnt="4">
        <dgm:style>
          <a:lnRef idx="2">
            <a:schemeClr val="accent2"/>
          </a:lnRef>
          <a:fillRef idx="1">
            <a:schemeClr val="lt1"/>
          </a:fillRef>
          <a:effectRef idx="0">
            <a:schemeClr val="accent2"/>
          </a:effectRef>
          <a:fontRef idx="minor">
            <a:schemeClr val="dk1"/>
          </a:fontRef>
        </dgm:style>
      </dgm:prSet>
      <dgm:spPr>
        <a:solidFill>
          <a:srgbClr val="FF0000"/>
        </a:solidFill>
      </dgm:spPr>
    </dgm:pt>
    <dgm:pt modelId="{09EF3AEE-56E2-445A-86EE-185CB2A5E807}" type="pres">
      <dgm:prSet presAssocID="{70C2F87E-7ACD-4F0A-9449-725D8F9B9308}" presName="rect3" presStyleLbl="alignAcc1" presStyleIdx="2" presStyleCnt="4"/>
      <dgm:spPr/>
    </dgm:pt>
    <dgm:pt modelId="{37583C45-B430-41F8-90C8-ABA3B03A6F39}" type="pres">
      <dgm:prSet presAssocID="{9ADDF27B-BF61-4FA3-9F4A-2F6EBB9DF8CD}" presName="vertSpace4" presStyleLbl="node1" presStyleIdx="2" presStyleCnt="4"/>
      <dgm:spPr/>
    </dgm:pt>
    <dgm:pt modelId="{27031ABF-31AE-4334-99A9-260ADE00D86A}" type="pres">
      <dgm:prSet presAssocID="{9ADDF27B-BF61-4FA3-9F4A-2F6EBB9DF8CD}" presName="circle4" presStyleLbl="node1" presStyleIdx="3" presStyleCnt="4">
        <dgm:style>
          <a:lnRef idx="2">
            <a:schemeClr val="accent1"/>
          </a:lnRef>
          <a:fillRef idx="1">
            <a:schemeClr val="lt1"/>
          </a:fillRef>
          <a:effectRef idx="0">
            <a:schemeClr val="accent1"/>
          </a:effectRef>
          <a:fontRef idx="minor">
            <a:schemeClr val="dk1"/>
          </a:fontRef>
        </dgm:style>
      </dgm:prSet>
      <dgm:spPr>
        <a:solidFill>
          <a:schemeClr val="tx1"/>
        </a:solidFill>
        <a:ln>
          <a:solidFill>
            <a:schemeClr val="tx1"/>
          </a:solidFill>
        </a:ln>
      </dgm:spPr>
    </dgm:pt>
    <dgm:pt modelId="{B2D3F909-EFC6-4933-95A1-9BA5897E7885}" type="pres">
      <dgm:prSet presAssocID="{9ADDF27B-BF61-4FA3-9F4A-2F6EBB9DF8CD}" presName="rect4" presStyleLbl="alignAcc1" presStyleIdx="3" presStyleCnt="4"/>
      <dgm:spPr/>
    </dgm:pt>
    <dgm:pt modelId="{40475991-9AAC-4854-9C28-0605F1FDD38C}" type="pres">
      <dgm:prSet presAssocID="{EBBD064D-FF6A-4A0A-9DF4-B3E3EF250B32}" presName="rect1ParTxNoCh" presStyleLbl="alignAcc1" presStyleIdx="3" presStyleCnt="4">
        <dgm:presLayoutVars>
          <dgm:chMax val="1"/>
          <dgm:bulletEnabled val="1"/>
        </dgm:presLayoutVars>
      </dgm:prSet>
      <dgm:spPr/>
    </dgm:pt>
    <dgm:pt modelId="{D4D4BDD1-64C5-4F1B-9F4D-38A9D85000C0}" type="pres">
      <dgm:prSet presAssocID="{F8801E3A-796D-4CF4-86FB-65D7542DAE48}" presName="rect2ParTxNoCh" presStyleLbl="alignAcc1" presStyleIdx="3" presStyleCnt="4">
        <dgm:presLayoutVars>
          <dgm:chMax val="1"/>
          <dgm:bulletEnabled val="1"/>
        </dgm:presLayoutVars>
      </dgm:prSet>
      <dgm:spPr/>
    </dgm:pt>
    <dgm:pt modelId="{E5B228C3-68E0-44AC-9C27-3C7105F891F3}" type="pres">
      <dgm:prSet presAssocID="{70C2F87E-7ACD-4F0A-9449-725D8F9B9308}" presName="rect3ParTxNoCh" presStyleLbl="alignAcc1" presStyleIdx="3" presStyleCnt="4">
        <dgm:presLayoutVars>
          <dgm:chMax val="1"/>
          <dgm:bulletEnabled val="1"/>
        </dgm:presLayoutVars>
      </dgm:prSet>
      <dgm:spPr/>
    </dgm:pt>
    <dgm:pt modelId="{78E36374-683A-4AB4-8CCD-048384BD265C}" type="pres">
      <dgm:prSet presAssocID="{9ADDF27B-BF61-4FA3-9F4A-2F6EBB9DF8CD}" presName="rect4ParTxNoCh" presStyleLbl="alignAcc1" presStyleIdx="3" presStyleCnt="4">
        <dgm:presLayoutVars>
          <dgm:chMax val="1"/>
          <dgm:bulletEnabled val="1"/>
        </dgm:presLayoutVars>
      </dgm:prSet>
      <dgm:spPr/>
    </dgm:pt>
  </dgm:ptLst>
  <dgm:cxnLst>
    <dgm:cxn modelId="{85483B1C-24DA-49EA-B2D5-8B0B05B54B1F}" type="presOf" srcId="{9ADDF27B-BF61-4FA3-9F4A-2F6EBB9DF8CD}" destId="{78E36374-683A-4AB4-8CCD-048384BD265C}" srcOrd="1" destOrd="0" presId="urn:microsoft.com/office/officeart/2005/8/layout/target3"/>
    <dgm:cxn modelId="{7236651F-0CBE-4A79-8DC2-B2169D7A5C56}" type="presOf" srcId="{EBBD064D-FF6A-4A0A-9DF4-B3E3EF250B32}" destId="{40475991-9AAC-4854-9C28-0605F1FDD38C}" srcOrd="1" destOrd="0" presId="urn:microsoft.com/office/officeart/2005/8/layout/target3"/>
    <dgm:cxn modelId="{57F7E434-B4EE-4B7C-834E-4118C63B042D}" type="presOf" srcId="{F8801E3A-796D-4CF4-86FB-65D7542DAE48}" destId="{B5F783A0-2D38-49FB-82FA-2360CF7BF52E}" srcOrd="0" destOrd="0" presId="urn:microsoft.com/office/officeart/2005/8/layout/target3"/>
    <dgm:cxn modelId="{9DEACE61-F889-4099-9679-C13635F81B80}" srcId="{EE4A8E0C-6C32-4BC9-9AF0-0132183B4E12}" destId="{F8801E3A-796D-4CF4-86FB-65D7542DAE48}" srcOrd="1" destOrd="0" parTransId="{3258A1E8-39E6-4607-96A3-F95BF846F919}" sibTransId="{80B85715-5FEB-4CAC-8A5C-338328EC7C67}"/>
    <dgm:cxn modelId="{D2990848-DD7B-4E8E-834E-5753D720320E}" type="presOf" srcId="{EBBD064D-FF6A-4A0A-9DF4-B3E3EF250B32}" destId="{98C46386-EDF9-43FC-A386-3A7FBE9647C8}" srcOrd="0" destOrd="0" presId="urn:microsoft.com/office/officeart/2005/8/layout/target3"/>
    <dgm:cxn modelId="{2951494C-7375-44C9-B390-590DE06BD9F7}" srcId="{EE4A8E0C-6C32-4BC9-9AF0-0132183B4E12}" destId="{70C2F87E-7ACD-4F0A-9449-725D8F9B9308}" srcOrd="2" destOrd="0" parTransId="{AC9AD6C1-18DE-4837-8859-2DD8C2BC4F43}" sibTransId="{357E7ADE-0A49-4F26-BC40-001A41A449ED}"/>
    <dgm:cxn modelId="{F49E5957-4DF2-4E96-9A2B-294700634D54}" srcId="{EE4A8E0C-6C32-4BC9-9AF0-0132183B4E12}" destId="{EBBD064D-FF6A-4A0A-9DF4-B3E3EF250B32}" srcOrd="0" destOrd="0" parTransId="{914F4F18-3D69-4B39-8DC7-4604535A7BA6}" sibTransId="{4C9A0F19-723A-407C-BF02-FC5C66F9E938}"/>
    <dgm:cxn modelId="{77C4EABD-E071-4E28-B498-9FFAA68E1A5B}" type="presOf" srcId="{9ADDF27B-BF61-4FA3-9F4A-2F6EBB9DF8CD}" destId="{B2D3F909-EFC6-4933-95A1-9BA5897E7885}" srcOrd="0" destOrd="0" presId="urn:microsoft.com/office/officeart/2005/8/layout/target3"/>
    <dgm:cxn modelId="{CEF862C2-A430-4C6D-8753-393DFA62AC75}" srcId="{EE4A8E0C-6C32-4BC9-9AF0-0132183B4E12}" destId="{9ADDF27B-BF61-4FA3-9F4A-2F6EBB9DF8CD}" srcOrd="3" destOrd="0" parTransId="{8D100042-5520-46D9-95E3-9AFBD0C62E0B}" sibTransId="{2BE073AD-84A4-4AA8-A2DA-506F538C0684}"/>
    <dgm:cxn modelId="{D500F0CF-73B7-4055-910C-E466EDD706FC}" type="presOf" srcId="{70C2F87E-7ACD-4F0A-9449-725D8F9B9308}" destId="{09EF3AEE-56E2-445A-86EE-185CB2A5E807}" srcOrd="0" destOrd="0" presId="urn:microsoft.com/office/officeart/2005/8/layout/target3"/>
    <dgm:cxn modelId="{0D31DFDE-F6B8-4582-B56D-EB64E6880BF4}" type="presOf" srcId="{F8801E3A-796D-4CF4-86FB-65D7542DAE48}" destId="{D4D4BDD1-64C5-4F1B-9F4D-38A9D85000C0}" srcOrd="1" destOrd="0" presId="urn:microsoft.com/office/officeart/2005/8/layout/target3"/>
    <dgm:cxn modelId="{32F2EBEA-6E36-49F2-AE78-E009551798D7}" type="presOf" srcId="{EE4A8E0C-6C32-4BC9-9AF0-0132183B4E12}" destId="{A1E75999-4DE7-4D53-AE93-99F188AD6614}" srcOrd="0" destOrd="0" presId="urn:microsoft.com/office/officeart/2005/8/layout/target3"/>
    <dgm:cxn modelId="{25D002EB-365B-463D-A1C7-28DC2383AD16}" type="presOf" srcId="{70C2F87E-7ACD-4F0A-9449-725D8F9B9308}" destId="{E5B228C3-68E0-44AC-9C27-3C7105F891F3}" srcOrd="1" destOrd="0" presId="urn:microsoft.com/office/officeart/2005/8/layout/target3"/>
    <dgm:cxn modelId="{95FAE667-0ABB-4401-B32E-DB9144CBF10B}" type="presParOf" srcId="{A1E75999-4DE7-4D53-AE93-99F188AD6614}" destId="{4CF132F2-19E3-4D71-A084-BF481A8E7CC1}" srcOrd="0" destOrd="0" presId="urn:microsoft.com/office/officeart/2005/8/layout/target3"/>
    <dgm:cxn modelId="{0863973E-22FE-41B4-BA8D-478C0332235F}" type="presParOf" srcId="{A1E75999-4DE7-4D53-AE93-99F188AD6614}" destId="{A3E7E51F-8EBA-42DF-BAB0-253D4470091D}" srcOrd="1" destOrd="0" presId="urn:microsoft.com/office/officeart/2005/8/layout/target3"/>
    <dgm:cxn modelId="{71C9F403-6137-4271-8949-38E3E7D4FEA8}" type="presParOf" srcId="{A1E75999-4DE7-4D53-AE93-99F188AD6614}" destId="{98C46386-EDF9-43FC-A386-3A7FBE9647C8}" srcOrd="2" destOrd="0" presId="urn:microsoft.com/office/officeart/2005/8/layout/target3"/>
    <dgm:cxn modelId="{1CF064F5-54AA-4023-BEF5-B0E24D48A723}" type="presParOf" srcId="{A1E75999-4DE7-4D53-AE93-99F188AD6614}" destId="{D8C8F206-730D-453E-8F0E-B8E996146B52}" srcOrd="3" destOrd="0" presId="urn:microsoft.com/office/officeart/2005/8/layout/target3"/>
    <dgm:cxn modelId="{C1F775C3-C43C-43D1-8C24-BA90D33A9842}" type="presParOf" srcId="{A1E75999-4DE7-4D53-AE93-99F188AD6614}" destId="{7DF1BFBA-483D-4167-BB9F-98884545CE04}" srcOrd="4" destOrd="0" presId="urn:microsoft.com/office/officeart/2005/8/layout/target3"/>
    <dgm:cxn modelId="{08EEF0E4-CFB3-43F4-80E6-58E43C8069EF}" type="presParOf" srcId="{A1E75999-4DE7-4D53-AE93-99F188AD6614}" destId="{B5F783A0-2D38-49FB-82FA-2360CF7BF52E}" srcOrd="5" destOrd="0" presId="urn:microsoft.com/office/officeart/2005/8/layout/target3"/>
    <dgm:cxn modelId="{594BCABB-4371-43A8-8F0B-1699ED7A7131}" type="presParOf" srcId="{A1E75999-4DE7-4D53-AE93-99F188AD6614}" destId="{81290B62-8218-4B63-B1D3-1FB83CFEED38}" srcOrd="6" destOrd="0" presId="urn:microsoft.com/office/officeart/2005/8/layout/target3"/>
    <dgm:cxn modelId="{20807C71-AEF9-44DF-BC60-338316AD01E1}" type="presParOf" srcId="{A1E75999-4DE7-4D53-AE93-99F188AD6614}" destId="{B9F86DB4-6EC0-4A25-90F8-E09EB565FE9F}" srcOrd="7" destOrd="0" presId="urn:microsoft.com/office/officeart/2005/8/layout/target3"/>
    <dgm:cxn modelId="{AF05DA09-C6FE-4CE0-80AB-BEB948BDC191}" type="presParOf" srcId="{A1E75999-4DE7-4D53-AE93-99F188AD6614}" destId="{09EF3AEE-56E2-445A-86EE-185CB2A5E807}" srcOrd="8" destOrd="0" presId="urn:microsoft.com/office/officeart/2005/8/layout/target3"/>
    <dgm:cxn modelId="{95DA3C12-DD7C-4721-8CCF-B5877E5DF398}" type="presParOf" srcId="{A1E75999-4DE7-4D53-AE93-99F188AD6614}" destId="{37583C45-B430-41F8-90C8-ABA3B03A6F39}" srcOrd="9" destOrd="0" presId="urn:microsoft.com/office/officeart/2005/8/layout/target3"/>
    <dgm:cxn modelId="{69CFE421-0CD4-4EC8-8849-DC053E3EFA89}" type="presParOf" srcId="{A1E75999-4DE7-4D53-AE93-99F188AD6614}" destId="{27031ABF-31AE-4334-99A9-260ADE00D86A}" srcOrd="10" destOrd="0" presId="urn:microsoft.com/office/officeart/2005/8/layout/target3"/>
    <dgm:cxn modelId="{6E1E6789-1C0D-4827-B817-48B6220B3722}" type="presParOf" srcId="{A1E75999-4DE7-4D53-AE93-99F188AD6614}" destId="{B2D3F909-EFC6-4933-95A1-9BA5897E7885}" srcOrd="11" destOrd="0" presId="urn:microsoft.com/office/officeart/2005/8/layout/target3"/>
    <dgm:cxn modelId="{0A1DED30-9E94-4D58-9724-C4929AA4C9AB}" type="presParOf" srcId="{A1E75999-4DE7-4D53-AE93-99F188AD6614}" destId="{40475991-9AAC-4854-9C28-0605F1FDD38C}" srcOrd="12" destOrd="0" presId="urn:microsoft.com/office/officeart/2005/8/layout/target3"/>
    <dgm:cxn modelId="{78370E2D-FE5C-497A-B87F-F0B65CB66C88}" type="presParOf" srcId="{A1E75999-4DE7-4D53-AE93-99F188AD6614}" destId="{D4D4BDD1-64C5-4F1B-9F4D-38A9D85000C0}" srcOrd="13" destOrd="0" presId="urn:microsoft.com/office/officeart/2005/8/layout/target3"/>
    <dgm:cxn modelId="{00A87B6F-6EDA-4F71-BC01-1A5BDD961342}" type="presParOf" srcId="{A1E75999-4DE7-4D53-AE93-99F188AD6614}" destId="{E5B228C3-68E0-44AC-9C27-3C7105F891F3}" srcOrd="14" destOrd="0" presId="urn:microsoft.com/office/officeart/2005/8/layout/target3"/>
    <dgm:cxn modelId="{0DACEB8E-D61D-4D37-B36D-EA54D2C71CBE}" type="presParOf" srcId="{A1E75999-4DE7-4D53-AE93-99F188AD6614}" destId="{78E36374-683A-4AB4-8CCD-048384BD265C}"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132F2-19E3-4D71-A084-BF481A8E7CC1}">
      <dsp:nvSpPr>
        <dsp:cNvPr id="0" name=""/>
        <dsp:cNvSpPr/>
      </dsp:nvSpPr>
      <dsp:spPr>
        <a:xfrm>
          <a:off x="0" y="84247"/>
          <a:ext cx="7987284" cy="7987284"/>
        </a:xfrm>
        <a:prstGeom prst="pie">
          <a:avLst>
            <a:gd name="adj1" fmla="val 5400000"/>
            <a:gd name="adj2" fmla="val 16200000"/>
          </a:avLst>
        </a:prstGeom>
        <a:solidFill>
          <a:schemeClr val="accent2">
            <a:lumMod val="20000"/>
            <a:lumOff val="80000"/>
          </a:schemeClr>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8C46386-EDF9-43FC-A386-3A7FBE9647C8}">
      <dsp:nvSpPr>
        <dsp:cNvPr id="0" name=""/>
        <dsp:cNvSpPr/>
      </dsp:nvSpPr>
      <dsp:spPr>
        <a:xfrm>
          <a:off x="3993642" y="84247"/>
          <a:ext cx="9318498" cy="7987284"/>
        </a:xfrm>
        <a:prstGeom prst="rect">
          <a:avLst/>
        </a:prstGeom>
        <a:solidFill>
          <a:schemeClr val="accent6">
            <a:lumMod val="40000"/>
            <a:lumOff val="6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ar-SA" sz="4700" b="1" u="none" kern="1200" dirty="0"/>
            <a:t>اولاً: نظام التوافق الحركي البسيط</a:t>
          </a:r>
          <a:endParaRPr lang="en-US" sz="4700" kern="1200" dirty="0"/>
        </a:p>
      </dsp:txBody>
      <dsp:txXfrm>
        <a:off x="3993642" y="84247"/>
        <a:ext cx="9318498" cy="1697297"/>
      </dsp:txXfrm>
    </dsp:sp>
    <dsp:sp modelId="{7DF1BFBA-483D-4167-BB9F-98884545CE04}">
      <dsp:nvSpPr>
        <dsp:cNvPr id="0" name=""/>
        <dsp:cNvSpPr/>
      </dsp:nvSpPr>
      <dsp:spPr>
        <a:xfrm>
          <a:off x="1048331" y="1781545"/>
          <a:ext cx="5890621" cy="5890621"/>
        </a:xfrm>
        <a:prstGeom prst="pie">
          <a:avLst>
            <a:gd name="adj1" fmla="val 5400000"/>
            <a:gd name="adj2" fmla="val 16200000"/>
          </a:avLst>
        </a:prstGeom>
        <a:solidFill>
          <a:srgbClr val="FFFF00"/>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sp>
    <dsp:sp modelId="{B5F783A0-2D38-49FB-82FA-2360CF7BF52E}">
      <dsp:nvSpPr>
        <dsp:cNvPr id="0" name=""/>
        <dsp:cNvSpPr/>
      </dsp:nvSpPr>
      <dsp:spPr>
        <a:xfrm>
          <a:off x="3993642" y="1781545"/>
          <a:ext cx="9318498" cy="5890621"/>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ar-SA" sz="4700" b="1" u="none" kern="1200" dirty="0"/>
            <a:t>ثانياً: نظام المقارنة بين ما يتم وما يجب أن يتم</a:t>
          </a:r>
          <a:br>
            <a:rPr lang="en-US" sz="4700" kern="1200" dirty="0"/>
          </a:br>
          <a:endParaRPr lang="en-US" sz="4700" kern="1200" dirty="0"/>
        </a:p>
      </dsp:txBody>
      <dsp:txXfrm>
        <a:off x="3993642" y="1781545"/>
        <a:ext cx="9318498" cy="1697297"/>
      </dsp:txXfrm>
    </dsp:sp>
    <dsp:sp modelId="{B9F86DB4-6EC0-4A25-90F8-E09EB565FE9F}">
      <dsp:nvSpPr>
        <dsp:cNvPr id="0" name=""/>
        <dsp:cNvSpPr/>
      </dsp:nvSpPr>
      <dsp:spPr>
        <a:xfrm>
          <a:off x="2096662" y="3478843"/>
          <a:ext cx="3793959" cy="3793959"/>
        </a:xfrm>
        <a:prstGeom prst="pie">
          <a:avLst>
            <a:gd name="adj1" fmla="val 5400000"/>
            <a:gd name="adj2" fmla="val 16200000"/>
          </a:avLst>
        </a:prstGeom>
        <a:solidFill>
          <a:srgbClr val="FF0000"/>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9EF3AEE-56E2-445A-86EE-185CB2A5E807}">
      <dsp:nvSpPr>
        <dsp:cNvPr id="0" name=""/>
        <dsp:cNvSpPr/>
      </dsp:nvSpPr>
      <dsp:spPr>
        <a:xfrm>
          <a:off x="3993642" y="3478843"/>
          <a:ext cx="9318498" cy="3793959"/>
        </a:xfrm>
        <a:prstGeom prst="rect">
          <a:avLst/>
        </a:prstGeom>
        <a:solidFill>
          <a:srgbClr val="FFFF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ar-SA" sz="4700" b="1" u="none" kern="1200" dirty="0"/>
            <a:t>ثالثاً: نظام تحليل المعلومات</a:t>
          </a:r>
          <a:endParaRPr lang="en-US" sz="4700" u="none" kern="1200" dirty="0"/>
        </a:p>
      </dsp:txBody>
      <dsp:txXfrm>
        <a:off x="3993642" y="3478843"/>
        <a:ext cx="9318498" cy="1697297"/>
      </dsp:txXfrm>
    </dsp:sp>
    <dsp:sp modelId="{27031ABF-31AE-4334-99A9-260ADE00D86A}">
      <dsp:nvSpPr>
        <dsp:cNvPr id="0" name=""/>
        <dsp:cNvSpPr/>
      </dsp:nvSpPr>
      <dsp:spPr>
        <a:xfrm>
          <a:off x="3144993" y="5176141"/>
          <a:ext cx="1697297" cy="1697297"/>
        </a:xfrm>
        <a:prstGeom prst="pie">
          <a:avLst>
            <a:gd name="adj1" fmla="val 5400000"/>
            <a:gd name="adj2" fmla="val 16200000"/>
          </a:avLst>
        </a:prstGeom>
        <a:solidFill>
          <a:schemeClr val="tx1"/>
        </a:solidFill>
        <a:ln w="25400" cap="flat" cmpd="sng" algn="ctr">
          <a:solidFill>
            <a:schemeClr val="tx1"/>
          </a:solidFill>
          <a:prstDash val="solid"/>
        </a:ln>
        <a:effectLst/>
      </dsp:spPr>
      <dsp:style>
        <a:lnRef idx="2">
          <a:schemeClr val="accent1"/>
        </a:lnRef>
        <a:fillRef idx="1">
          <a:schemeClr val="lt1"/>
        </a:fillRef>
        <a:effectRef idx="0">
          <a:schemeClr val="accent1"/>
        </a:effectRef>
        <a:fontRef idx="minor">
          <a:schemeClr val="dk1"/>
        </a:fontRef>
      </dsp:style>
    </dsp:sp>
    <dsp:sp modelId="{B2D3F909-EFC6-4933-95A1-9BA5897E7885}">
      <dsp:nvSpPr>
        <dsp:cNvPr id="0" name=""/>
        <dsp:cNvSpPr/>
      </dsp:nvSpPr>
      <dsp:spPr>
        <a:xfrm>
          <a:off x="3993642" y="5176141"/>
          <a:ext cx="9318498" cy="1697297"/>
        </a:xfrm>
        <a:prstGeom prst="rect">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ar-SA" sz="4700" b="1" u="none" kern="1200" dirty="0"/>
            <a:t>رابعاً :نظام التصرف الحركي</a:t>
          </a:r>
          <a:endParaRPr lang="en-US" sz="4700" u="none" kern="1200" dirty="0"/>
        </a:p>
      </dsp:txBody>
      <dsp:txXfrm>
        <a:off x="3993642" y="5176141"/>
        <a:ext cx="9318498" cy="169729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38376" y="0"/>
            <a:ext cx="3011699" cy="461804"/>
          </a:xfrm>
          <a:prstGeom prst="rect">
            <a:avLst/>
          </a:prstGeom>
        </p:spPr>
        <p:txBody>
          <a:bodyPr vert="horz" lIns="92492" tIns="46246" rIns="92492" bIns="46246" rtlCol="1"/>
          <a:lstStyle>
            <a:lvl1pPr algn="r">
              <a:defRPr sz="1200"/>
            </a:lvl1pPr>
          </a:lstStyle>
          <a:p>
            <a:endParaRPr lang="ar-IQ"/>
          </a:p>
        </p:txBody>
      </p:sp>
      <p:sp>
        <p:nvSpPr>
          <p:cNvPr id="3" name="عنصر نائب للتاريخ 2"/>
          <p:cNvSpPr>
            <a:spLocks noGrp="1"/>
          </p:cNvSpPr>
          <p:nvPr>
            <p:ph type="dt" idx="1"/>
          </p:nvPr>
        </p:nvSpPr>
        <p:spPr>
          <a:xfrm>
            <a:off x="1609" y="0"/>
            <a:ext cx="3011699" cy="461804"/>
          </a:xfrm>
          <a:prstGeom prst="rect">
            <a:avLst/>
          </a:prstGeom>
        </p:spPr>
        <p:txBody>
          <a:bodyPr vert="horz" lIns="92492" tIns="46246" rIns="92492" bIns="46246" rtlCol="1"/>
          <a:lstStyle>
            <a:lvl1pPr algn="l">
              <a:defRPr sz="1200"/>
            </a:lvl1pPr>
          </a:lstStyle>
          <a:p>
            <a:fld id="{F4C6B091-7D18-4ABC-A1CA-85518122457F}" type="datetimeFigureOut">
              <a:rPr lang="ar-IQ" smtClean="0"/>
              <a:t>11/05/1446</a:t>
            </a:fld>
            <a:endParaRPr lang="ar-IQ"/>
          </a:p>
        </p:txBody>
      </p:sp>
      <p:sp>
        <p:nvSpPr>
          <p:cNvPr id="4" name="عنصر نائب لصورة الشريحة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1" anchor="ctr"/>
          <a:lstStyle/>
          <a:p>
            <a:endParaRPr lang="ar-IQ"/>
          </a:p>
        </p:txBody>
      </p:sp>
      <p:sp>
        <p:nvSpPr>
          <p:cNvPr id="5" name="عنصر نائب للملاحظات 4"/>
          <p:cNvSpPr>
            <a:spLocks noGrp="1"/>
          </p:cNvSpPr>
          <p:nvPr>
            <p:ph type="body" sz="quarter" idx="3"/>
          </p:nvPr>
        </p:nvSpPr>
        <p:spPr>
          <a:xfrm>
            <a:off x="695008" y="4387136"/>
            <a:ext cx="5560060" cy="4156234"/>
          </a:xfrm>
          <a:prstGeom prst="rect">
            <a:avLst/>
          </a:prstGeom>
        </p:spPr>
        <p:txBody>
          <a:bodyPr vert="horz" lIns="92492" tIns="46246" rIns="92492" bIns="46246"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938376" y="8772668"/>
            <a:ext cx="3011699" cy="461804"/>
          </a:xfrm>
          <a:prstGeom prst="rect">
            <a:avLst/>
          </a:prstGeom>
        </p:spPr>
        <p:txBody>
          <a:bodyPr vert="horz" lIns="92492" tIns="46246" rIns="92492" bIns="46246"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609" y="8772668"/>
            <a:ext cx="3011699" cy="461804"/>
          </a:xfrm>
          <a:prstGeom prst="rect">
            <a:avLst/>
          </a:prstGeom>
        </p:spPr>
        <p:txBody>
          <a:bodyPr vert="horz" lIns="92492" tIns="46246" rIns="92492" bIns="46246" rtlCol="1" anchor="b"/>
          <a:lstStyle>
            <a:lvl1pPr algn="l">
              <a:defRPr sz="1200"/>
            </a:lvl1pPr>
          </a:lstStyle>
          <a:p>
            <a:fld id="{01BE196E-9BE4-4A16-8665-2260E8895F9E}" type="slidenum">
              <a:rPr lang="ar-IQ" smtClean="0"/>
              <a:t>‹#›</a:t>
            </a:fld>
            <a:endParaRPr lang="ar-IQ"/>
          </a:p>
        </p:txBody>
      </p:sp>
    </p:spTree>
    <p:extLst>
      <p:ext uri="{BB962C8B-B14F-4D97-AF65-F5344CB8AC3E}">
        <p14:creationId xmlns:p14="http://schemas.microsoft.com/office/powerpoint/2010/main" val="3508466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fif"/><Relationship Id="rId4" Type="http://schemas.openxmlformats.org/officeDocument/2006/relationships/image" Target="../media/image3.jfif"/></Relationships>
</file>

<file path=ppt/slides/_rels/slide10.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3.svg"/><Relationship Id="rId7" Type="http://schemas.openxmlformats.org/officeDocument/2006/relationships/image" Target="../media/image21.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eg"/><Relationship Id="rId9" Type="http://schemas.openxmlformats.org/officeDocument/2006/relationships/image" Target="../media/image23.jpg"/></Relationships>
</file>

<file path=ppt/slides/_rels/slide1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3.svg"/><Relationship Id="rId7"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36.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fi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jfif"/></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57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63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31" name="Text 2"/>
          <p:cNvSpPr/>
          <p:nvPr/>
        </p:nvSpPr>
        <p:spPr>
          <a:xfrm>
            <a:off x="0" y="2933700"/>
            <a:ext cx="11779858" cy="2265534"/>
          </a:xfrm>
          <a:prstGeom prst="rect">
            <a:avLst/>
          </a:prstGeom>
          <a:solidFill>
            <a:schemeClr val="accent2">
              <a:lumMod val="40000"/>
              <a:lumOff val="60000"/>
            </a:schemeClr>
          </a:solidFill>
          <a:ln/>
        </p:spPr>
        <p:txBody>
          <a:bodyPr wrap="square" rtlCol="0" anchor="t"/>
          <a:lstStyle/>
          <a:p>
            <a:pPr algn="ctr" rtl="1">
              <a:lnSpc>
                <a:spcPts val="7545"/>
              </a:lnSpc>
            </a:pPr>
            <a:endParaRPr lang="ar-IQ" sz="8800" b="1" dirty="0">
              <a:solidFill>
                <a:srgbClr val="002060"/>
              </a:solidFill>
              <a:latin typeface="Traditional Arabic" panose="02020603050405020304" pitchFamily="18" charset="-78"/>
              <a:ea typeface="+mj-ea"/>
              <a:cs typeface="Traditional Arabic" panose="02020603050405020304" pitchFamily="18" charset="-78"/>
            </a:endParaRPr>
          </a:p>
          <a:p>
            <a:pPr algn="ctr" rtl="1">
              <a:lnSpc>
                <a:spcPts val="7545"/>
              </a:lnSpc>
            </a:pPr>
            <a:r>
              <a:rPr lang="ar-IQ" sz="8800" b="1" dirty="0">
                <a:solidFill>
                  <a:srgbClr val="002060"/>
                </a:solidFill>
                <a:latin typeface="Traditional Arabic" panose="02020603050405020304" pitchFamily="18" charset="-78"/>
                <a:ea typeface="+mj-ea"/>
                <a:cs typeface="Traditional Arabic" panose="02020603050405020304" pitchFamily="18" charset="-78"/>
              </a:rPr>
              <a:t>انظمة التوافق الحركي</a:t>
            </a:r>
          </a:p>
          <a:p>
            <a:pPr algn="ctr" rtl="1">
              <a:lnSpc>
                <a:spcPts val="7545"/>
              </a:lnSpc>
            </a:pPr>
            <a:endParaRPr lang="en-US" sz="7200" b="1" dirty="0">
              <a:solidFill>
                <a:srgbClr val="002060"/>
              </a:solidFill>
              <a:latin typeface="Traditional Arabic" panose="02020603050405020304" pitchFamily="18" charset="-78"/>
              <a:ea typeface="+mj-ea"/>
              <a:cs typeface="Traditional Arabic" panose="02020603050405020304" pitchFamily="18" charset="-78"/>
            </a:endParaRPr>
          </a:p>
        </p:txBody>
      </p:sp>
      <p:sp>
        <p:nvSpPr>
          <p:cNvPr id="32" name="Title 1"/>
          <p:cNvSpPr txBox="1">
            <a:spLocks/>
          </p:cNvSpPr>
          <p:nvPr/>
        </p:nvSpPr>
        <p:spPr>
          <a:xfrm>
            <a:off x="3754728" y="769682"/>
            <a:ext cx="4591581" cy="1800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lnSpc>
                <a:spcPct val="100000"/>
              </a:lnSpc>
            </a:pPr>
            <a:r>
              <a:rPr lang="ar-IQ" sz="4800" b="1" dirty="0">
                <a:latin typeface="Traditional Arabic" panose="02020603050405020304" pitchFamily="18" charset="-78"/>
                <a:cs typeface="Traditional Arabic" panose="02020603050405020304" pitchFamily="18" charset="-78"/>
              </a:rPr>
              <a:t>جامعة البصرة</a:t>
            </a:r>
          </a:p>
          <a:p>
            <a:pPr rtl="1">
              <a:lnSpc>
                <a:spcPct val="100000"/>
              </a:lnSpc>
            </a:pPr>
            <a:r>
              <a:rPr lang="ar-IQ" sz="4800" b="1" dirty="0">
                <a:latin typeface="Traditional Arabic" panose="02020603050405020304" pitchFamily="18" charset="-78"/>
                <a:cs typeface="Traditional Arabic" panose="02020603050405020304" pitchFamily="18" charset="-78"/>
              </a:rPr>
              <a:t>كلية التربية البدنية وعلوم الرياضة</a:t>
            </a:r>
            <a:endParaRPr lang="en-US" sz="4800" b="1" dirty="0">
              <a:latin typeface="Traditional Arabic" panose="02020603050405020304" pitchFamily="18" charset="-78"/>
              <a:cs typeface="Traditional Arabic" panose="02020603050405020304" pitchFamily="18" charset="-78"/>
            </a:endParaRPr>
          </a:p>
        </p:txBody>
      </p:sp>
      <p:cxnSp>
        <p:nvCxnSpPr>
          <p:cNvPr id="33" name="رابط مستقيم 32"/>
          <p:cNvCxnSpPr>
            <a:cxnSpLocks/>
          </p:cNvCxnSpPr>
          <p:nvPr/>
        </p:nvCxnSpPr>
        <p:spPr>
          <a:xfrm>
            <a:off x="0" y="2910840"/>
            <a:ext cx="1177985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4" name="Subtitle 2"/>
          <p:cNvSpPr txBox="1">
            <a:spLocks/>
          </p:cNvSpPr>
          <p:nvPr/>
        </p:nvSpPr>
        <p:spPr>
          <a:xfrm rot="20841947">
            <a:off x="861433" y="6173533"/>
            <a:ext cx="9229037" cy="2729982"/>
          </a:xfrm>
          <a:prstGeom prst="rect">
            <a:avLst/>
          </a:prstGeom>
          <a:solidFill>
            <a:srgbClr val="FFFF00"/>
          </a:solidFill>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IQ" sz="8000" b="1" dirty="0">
                <a:solidFill>
                  <a:srgbClr val="FF0000"/>
                </a:solidFill>
                <a:latin typeface="Traditional Arabic" panose="02020603050405020304" pitchFamily="18" charset="-78"/>
                <a:ea typeface="+mj-ea"/>
                <a:cs typeface="Traditional Arabic" panose="02020603050405020304" pitchFamily="18" charset="-78"/>
              </a:rPr>
              <a:t>مدرس المادة</a:t>
            </a:r>
          </a:p>
          <a:p>
            <a:pPr marL="0" indent="0" algn="ctr" rtl="1">
              <a:buNone/>
            </a:pPr>
            <a:r>
              <a:rPr lang="ar-IQ" sz="8000" b="1" dirty="0">
                <a:latin typeface="Traditional Arabic" panose="02020603050405020304" pitchFamily="18" charset="-78"/>
                <a:ea typeface="+mj-ea"/>
                <a:cs typeface="PT Bold Heading" panose="02010400000000000000" pitchFamily="2" charset="-78"/>
              </a:rPr>
              <a:t>د. مهند خيرالله جبار </a:t>
            </a:r>
            <a:endParaRPr lang="en-US" sz="8000" b="1" dirty="0">
              <a:latin typeface="Traditional Arabic" panose="02020603050405020304" pitchFamily="18" charset="-78"/>
              <a:ea typeface="+mj-ea"/>
              <a:cs typeface="PT Bold Heading" panose="02010400000000000000" pitchFamily="2" charset="-78"/>
            </a:endParaRPr>
          </a:p>
        </p:txBody>
      </p:sp>
      <p:grpSp>
        <p:nvGrpSpPr>
          <p:cNvPr id="25" name="مجموعة 24"/>
          <p:cNvGrpSpPr/>
          <p:nvPr/>
        </p:nvGrpSpPr>
        <p:grpSpPr>
          <a:xfrm>
            <a:off x="9097591" y="569247"/>
            <a:ext cx="1866900" cy="2079559"/>
            <a:chOff x="3428370" y="473141"/>
            <a:chExt cx="2001925" cy="2079559"/>
          </a:xfrm>
        </p:grpSpPr>
        <p:pic>
          <p:nvPicPr>
            <p:cNvPr id="29" name="Picture 3" descr="C:\Users\HA\Desktop\المحاضرة\cfc4d86e-2055-4a4c-b88b-c5414da4ca6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8370" y="473141"/>
              <a:ext cx="2001925" cy="1996364"/>
            </a:xfrm>
            <a:prstGeom prst="rect">
              <a:avLst/>
            </a:prstGeom>
            <a:noFill/>
            <a:extLst>
              <a:ext uri="{909E8E84-426E-40DD-AFC4-6F175D3DCCD1}">
                <a14:hiddenFill xmlns:a14="http://schemas.microsoft.com/office/drawing/2010/main">
                  <a:solidFill>
                    <a:srgbClr val="FFFFFF"/>
                  </a:solidFill>
                </a14:hiddenFill>
              </a:ext>
            </a:extLst>
          </p:spPr>
        </p:pic>
        <p:sp>
          <p:nvSpPr>
            <p:cNvPr id="24" name="شكل بيضاوي 23"/>
            <p:cNvSpPr/>
            <p:nvPr/>
          </p:nvSpPr>
          <p:spPr>
            <a:xfrm>
              <a:off x="5029200" y="2171700"/>
              <a:ext cx="324895" cy="381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pic>
        <p:nvPicPr>
          <p:cNvPr id="27" name="صورة 26">
            <a:extLst>
              <a:ext uri="{FF2B5EF4-FFF2-40B4-BE49-F238E27FC236}">
                <a16:creationId xmlns:a16="http://schemas.microsoft.com/office/drawing/2014/main" id="{DE7F51A8-A0B6-4A3C-A461-6C7837DA0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53" y="572969"/>
            <a:ext cx="1866900" cy="1866900"/>
          </a:xfrm>
          <a:prstGeom prst="rect">
            <a:avLst/>
          </a:prstGeom>
        </p:spPr>
      </p:pic>
      <p:pic>
        <p:nvPicPr>
          <p:cNvPr id="10" name="صورة 9">
            <a:extLst>
              <a:ext uri="{FF2B5EF4-FFF2-40B4-BE49-F238E27FC236}">
                <a16:creationId xmlns:a16="http://schemas.microsoft.com/office/drawing/2014/main" id="{B4D601B4-05CB-4059-9260-7AD3C620A5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9858" y="0"/>
            <a:ext cx="6508142" cy="10287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7" name="Freeform 2">
            <a:extLst>
              <a:ext uri="{FF2B5EF4-FFF2-40B4-BE49-F238E27FC236}">
                <a16:creationId xmlns:a16="http://schemas.microsoft.com/office/drawing/2014/main" id="{B265AAAA-DF88-4B62-ACCE-60686A94894A}"/>
              </a:ext>
            </a:extLst>
          </p:cNvPr>
          <p:cNvSpPr/>
          <p:nvPr/>
        </p:nvSpPr>
        <p:spPr>
          <a:xfrm rot="-5400000" flipH="1" flipV="1">
            <a:off x="-51998" y="-71212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pic>
        <p:nvPicPr>
          <p:cNvPr id="24" name="صورة 23">
            <a:extLst>
              <a:ext uri="{FF2B5EF4-FFF2-40B4-BE49-F238E27FC236}">
                <a16:creationId xmlns:a16="http://schemas.microsoft.com/office/drawing/2014/main" id="{F256E03E-5166-4E04-9320-8271E131A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0"/>
            <a:ext cx="11677743" cy="9963150"/>
          </a:xfrm>
          <a:prstGeom prst="rect">
            <a:avLst/>
          </a:prstGeom>
          <a:ln w="88900" cap="sq" cmpd="thickThin">
            <a:solidFill>
              <a:srgbClr val="000000"/>
            </a:solidFill>
            <a:prstDash val="solid"/>
            <a:miter lim="800000"/>
          </a:ln>
          <a:effectLst>
            <a:innerShdw blurRad="76200">
              <a:srgbClr val="000000"/>
            </a:innerShdw>
          </a:effectLst>
        </p:spPr>
      </p:pic>
      <p:pic>
        <p:nvPicPr>
          <p:cNvPr id="26" name="صورة 25">
            <a:extLst>
              <a:ext uri="{FF2B5EF4-FFF2-40B4-BE49-F238E27FC236}">
                <a16:creationId xmlns:a16="http://schemas.microsoft.com/office/drawing/2014/main" id="{A2D18650-3691-47C9-9875-9D3CFBC4A1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310592" cy="3467100"/>
          </a:xfrm>
          <a:prstGeom prst="rect">
            <a:avLst/>
          </a:prstGeom>
        </p:spPr>
      </p:pic>
      <p:pic>
        <p:nvPicPr>
          <p:cNvPr id="28" name="صورة 27">
            <a:extLst>
              <a:ext uri="{FF2B5EF4-FFF2-40B4-BE49-F238E27FC236}">
                <a16:creationId xmlns:a16="http://schemas.microsoft.com/office/drawing/2014/main" id="{014A71CD-C15E-406C-9675-46F07F1053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78" y="7124700"/>
            <a:ext cx="3325370" cy="2838450"/>
          </a:xfrm>
          <a:prstGeom prst="rect">
            <a:avLst/>
          </a:prstGeom>
        </p:spPr>
      </p:pic>
      <p:pic>
        <p:nvPicPr>
          <p:cNvPr id="30" name="صورة 29">
            <a:extLst>
              <a:ext uri="{FF2B5EF4-FFF2-40B4-BE49-F238E27FC236}">
                <a16:creationId xmlns:a16="http://schemas.microsoft.com/office/drawing/2014/main" id="{03DC5B43-83A5-44C5-A635-B0CEF33E84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66758" y="7124700"/>
            <a:ext cx="3121241" cy="2838450"/>
          </a:xfrm>
          <a:prstGeom prst="rect">
            <a:avLst/>
          </a:prstGeom>
        </p:spPr>
      </p:pic>
      <p:pic>
        <p:nvPicPr>
          <p:cNvPr id="32" name="صورة 31">
            <a:extLst>
              <a:ext uri="{FF2B5EF4-FFF2-40B4-BE49-F238E27FC236}">
                <a16:creationId xmlns:a16="http://schemas.microsoft.com/office/drawing/2014/main" id="{6FF93D0D-F614-4B44-A3B3-F1B313A25A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467100"/>
            <a:ext cx="3310592" cy="3657600"/>
          </a:xfrm>
          <a:prstGeom prst="rect">
            <a:avLst/>
          </a:prstGeom>
        </p:spPr>
      </p:pic>
      <p:pic>
        <p:nvPicPr>
          <p:cNvPr id="34" name="صورة 33">
            <a:extLst>
              <a:ext uri="{FF2B5EF4-FFF2-40B4-BE49-F238E27FC236}">
                <a16:creationId xmlns:a16="http://schemas.microsoft.com/office/drawing/2014/main" id="{7214C729-5E77-4D4B-9910-1E3EEC8F5C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5151" y="3848100"/>
            <a:ext cx="3062848" cy="3192043"/>
          </a:xfrm>
          <a:prstGeom prst="rect">
            <a:avLst/>
          </a:prstGeom>
        </p:spPr>
      </p:pic>
      <p:pic>
        <p:nvPicPr>
          <p:cNvPr id="36" name="صورة 35">
            <a:extLst>
              <a:ext uri="{FF2B5EF4-FFF2-40B4-BE49-F238E27FC236}">
                <a16:creationId xmlns:a16="http://schemas.microsoft.com/office/drawing/2014/main" id="{B012C7FA-EF67-449F-87BA-D777591255E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166758" y="0"/>
            <a:ext cx="3121241" cy="3848100"/>
          </a:xfrm>
          <a:prstGeom prst="rect">
            <a:avLst/>
          </a:prstGeom>
        </p:spPr>
      </p:pic>
    </p:spTree>
    <p:extLst>
      <p:ext uri="{BB962C8B-B14F-4D97-AF65-F5344CB8AC3E}">
        <p14:creationId xmlns:p14="http://schemas.microsoft.com/office/powerpoint/2010/main" val="306410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7" name="Freeform 2">
            <a:extLst>
              <a:ext uri="{FF2B5EF4-FFF2-40B4-BE49-F238E27FC236}">
                <a16:creationId xmlns:a16="http://schemas.microsoft.com/office/drawing/2014/main" id="{B265AAAA-DF88-4B62-ACCE-60686A94894A}"/>
              </a:ext>
            </a:extLst>
          </p:cNvPr>
          <p:cNvSpPr/>
          <p:nvPr/>
        </p:nvSpPr>
        <p:spPr>
          <a:xfrm rot="-5400000" flipH="1" flipV="1">
            <a:off x="-51998" y="-71212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26" name="Rectangle 14">
            <a:extLst>
              <a:ext uri="{FF2B5EF4-FFF2-40B4-BE49-F238E27FC236}">
                <a16:creationId xmlns:a16="http://schemas.microsoft.com/office/drawing/2014/main" id="{52737FC0-574A-4182-859B-58D2107FEC57}"/>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0" name="Rectangle 24">
            <a:extLst>
              <a:ext uri="{FF2B5EF4-FFF2-40B4-BE49-F238E27FC236}">
                <a16:creationId xmlns:a16="http://schemas.microsoft.com/office/drawing/2014/main" id="{12E5E4BA-CE16-4D6C-829E-860A6487785D}"/>
              </a:ext>
            </a:extLst>
          </p:cNvPr>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25">
            <a:extLst>
              <a:ext uri="{FF2B5EF4-FFF2-40B4-BE49-F238E27FC236}">
                <a16:creationId xmlns:a16="http://schemas.microsoft.com/office/drawing/2014/main" id="{3DE9EA94-F6B9-4203-844B-55B46136EB98}"/>
              </a:ext>
            </a:extLst>
          </p:cNvPr>
          <p:cNvSpPr>
            <a:spLocks noChangeArrowheads="1"/>
          </p:cNvSpPr>
          <p:nvPr/>
        </p:nvSpPr>
        <p:spPr bwMode="auto">
          <a:xfrm rot="10800000" flipV="1">
            <a:off x="3614993" y="32205"/>
            <a:ext cx="14653010" cy="1006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7200" b="1" i="0" u="sng" strike="noStrike" cap="none" normalizeH="0" baseline="0" dirty="0">
                <a:ln>
                  <a:noFill/>
                </a:ln>
                <a:solidFill>
                  <a:srgbClr val="FF0000"/>
                </a:solidFill>
                <a:effectLst/>
                <a:latin typeface="Simplified Arabic" panose="02020603050405020304" pitchFamily="18" charset="-78"/>
                <a:ea typeface="Calibri" panose="020F0502020204030204" pitchFamily="34" charset="0"/>
                <a:cs typeface="Simplified Arabic" panose="02020603050405020304" pitchFamily="18" charset="-78"/>
              </a:rPr>
              <a:t>ومن أهم مميزات الأداء في هذا النظام ما يأتي:</a:t>
            </a:r>
            <a:endParaRPr kumimoji="0" lang="en-US" altLang="en-US" sz="7200" b="0" i="0" u="none" strike="noStrike" cap="none" normalizeH="0" baseline="0" dirty="0">
              <a:ln>
                <a:noFill/>
              </a:ln>
              <a:solidFill>
                <a:srgbClr val="FF0000"/>
              </a:solidFill>
              <a:effectLst/>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1-</a:t>
            </a:r>
            <a:r>
              <a:rPr kumimoji="0" lang="ar-IQ"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SA"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يكون الاداء غالباً ناقص  </a:t>
            </a:r>
            <a:endParaRPr kumimoji="0" lang="en-US"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ar-SA"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2-</a:t>
            </a:r>
            <a:r>
              <a:rPr kumimoji="0" lang="ar-IQ"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SA"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يستخدم المتعلم أو اللاعب مجاميع عضلية كثيرة</a:t>
            </a:r>
            <a:br>
              <a:rPr kumimoji="0" lang="en-US" altLang="en-US" sz="7200" b="0" i="0" u="none" strike="noStrike" cap="none" normalizeH="0" baseline="0" dirty="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br>
            <a:r>
              <a:rPr kumimoji="0" lang="ar-SA"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3-</a:t>
            </a:r>
            <a:r>
              <a:rPr kumimoji="0" lang="ar-IQ"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SA"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يستخدم المتعلم أو اللاعب قوة إضافية كبير</a:t>
            </a:r>
            <a:br>
              <a:rPr kumimoji="0" lang="en-US" altLang="en-US" sz="7200" b="0" i="0" u="none" strike="noStrike" cap="none" normalizeH="0" baseline="0" dirty="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br>
            <a:r>
              <a:rPr kumimoji="0" lang="ar-SA"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4-يعطي الدماغ ايعازات إلى العضلات اكبر من حاجتها الفعلية</a:t>
            </a:r>
            <a:br>
              <a:rPr kumimoji="0" lang="en-US" altLang="en-US" sz="7200" b="0" i="0" u="none" strike="noStrike" cap="none" normalizeH="0" baseline="0" dirty="0">
                <a:ln>
                  <a:noFill/>
                </a:ln>
                <a:solidFill>
                  <a:schemeClr val="tx1"/>
                </a:solidFill>
                <a:effectLst/>
                <a:latin typeface="Simplified Arabic" panose="02020603050405020304" pitchFamily="18" charset="-78"/>
                <a:ea typeface="Calibri" panose="020F0502020204030204" pitchFamily="34" charset="0"/>
                <a:cs typeface="Simplified Arabic" panose="02020603050405020304" pitchFamily="18" charset="-78"/>
              </a:rPr>
            </a:br>
            <a:r>
              <a:rPr kumimoji="0" lang="ar-SA"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5-</a:t>
            </a:r>
            <a:r>
              <a:rPr kumimoji="0" lang="ar-IQ"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 </a:t>
            </a:r>
            <a:r>
              <a:rPr kumimoji="0" lang="ar-SA"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تظهر علامات التعب بسرعة نتيجة الأداء الحركي غير المتوازن مع الواجب الحركي</a:t>
            </a:r>
            <a:r>
              <a:rPr kumimoji="0" lang="en-US" altLang="en-US" sz="7200" b="0" i="0" u="none" strike="noStrike" cap="none" normalizeH="0" baseline="0" dirty="0">
                <a:ln>
                  <a:noFill/>
                </a:ln>
                <a:solidFill>
                  <a:srgbClr val="000000"/>
                </a:solidFill>
                <a:effectLst/>
                <a:latin typeface="Simplified Arabic" panose="02020603050405020304" pitchFamily="18" charset="-78"/>
                <a:ea typeface="Calibri" panose="020F0502020204030204" pitchFamily="34" charset="0"/>
                <a:cs typeface="Simplified Arabic" panose="02020603050405020304" pitchFamily="18" charset="-78"/>
              </a:rPr>
              <a:t> </a:t>
            </a:r>
            <a:endParaRPr kumimoji="0" lang="en-US" altLang="en-US" sz="7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44" name="صورة 43">
            <a:extLst>
              <a:ext uri="{FF2B5EF4-FFF2-40B4-BE49-F238E27FC236}">
                <a16:creationId xmlns:a16="http://schemas.microsoft.com/office/drawing/2014/main" id="{5B007E4F-6E9F-4D85-A602-4C755D0117C0}"/>
              </a:ext>
            </a:extLst>
          </p:cNvPr>
          <p:cNvPicPr>
            <a:picLocks noChangeAspect="1"/>
          </p:cNvPicPr>
          <p:nvPr/>
        </p:nvPicPr>
        <p:blipFill>
          <a:blip r:embed="rId4"/>
          <a:stretch>
            <a:fillRect/>
          </a:stretch>
        </p:blipFill>
        <p:spPr>
          <a:xfrm>
            <a:off x="27310" y="32207"/>
            <a:ext cx="3560373" cy="1813304"/>
          </a:xfrm>
          <a:prstGeom prst="rect">
            <a:avLst/>
          </a:prstGeom>
        </p:spPr>
      </p:pic>
      <p:pic>
        <p:nvPicPr>
          <p:cNvPr id="46" name="صورة 45">
            <a:extLst>
              <a:ext uri="{FF2B5EF4-FFF2-40B4-BE49-F238E27FC236}">
                <a16:creationId xmlns:a16="http://schemas.microsoft.com/office/drawing/2014/main" id="{5800D648-A7B9-4339-9E3F-CD9A20808A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71" y="1866900"/>
            <a:ext cx="3560373" cy="1813305"/>
          </a:xfrm>
          <a:prstGeom prst="rect">
            <a:avLst/>
          </a:prstGeom>
        </p:spPr>
      </p:pic>
      <p:pic>
        <p:nvPicPr>
          <p:cNvPr id="47" name="صورة 46">
            <a:extLst>
              <a:ext uri="{FF2B5EF4-FFF2-40B4-BE49-F238E27FC236}">
                <a16:creationId xmlns:a16="http://schemas.microsoft.com/office/drawing/2014/main" id="{E341476F-5091-4B10-BC77-BFAD5B64FE84}"/>
              </a:ext>
            </a:extLst>
          </p:cNvPr>
          <p:cNvPicPr>
            <a:picLocks noChangeAspect="1"/>
          </p:cNvPicPr>
          <p:nvPr/>
        </p:nvPicPr>
        <p:blipFill>
          <a:blip r:embed="rId6"/>
          <a:stretch>
            <a:fillRect/>
          </a:stretch>
        </p:blipFill>
        <p:spPr>
          <a:xfrm>
            <a:off x="0" y="3619500"/>
            <a:ext cx="3587683" cy="1813304"/>
          </a:xfrm>
          <a:prstGeom prst="rect">
            <a:avLst/>
          </a:prstGeom>
        </p:spPr>
      </p:pic>
      <p:pic>
        <p:nvPicPr>
          <p:cNvPr id="48" name="صورة 47">
            <a:extLst>
              <a:ext uri="{FF2B5EF4-FFF2-40B4-BE49-F238E27FC236}">
                <a16:creationId xmlns:a16="http://schemas.microsoft.com/office/drawing/2014/main" id="{F6CE8258-A380-437F-B420-F401BAC46531}"/>
              </a:ext>
            </a:extLst>
          </p:cNvPr>
          <p:cNvPicPr>
            <a:picLocks noChangeAspect="1"/>
          </p:cNvPicPr>
          <p:nvPr/>
        </p:nvPicPr>
        <p:blipFill>
          <a:blip r:embed="rId7"/>
          <a:stretch>
            <a:fillRect/>
          </a:stretch>
        </p:blipFill>
        <p:spPr>
          <a:xfrm>
            <a:off x="0" y="7693479"/>
            <a:ext cx="3560373" cy="2286000"/>
          </a:xfrm>
          <a:prstGeom prst="rect">
            <a:avLst/>
          </a:prstGeom>
        </p:spPr>
      </p:pic>
      <p:pic>
        <p:nvPicPr>
          <p:cNvPr id="50" name="صورة 49">
            <a:extLst>
              <a:ext uri="{FF2B5EF4-FFF2-40B4-BE49-F238E27FC236}">
                <a16:creationId xmlns:a16="http://schemas.microsoft.com/office/drawing/2014/main" id="{65779B16-6726-49AD-A246-2D038F2C8D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97" y="5372099"/>
            <a:ext cx="3540376" cy="2321379"/>
          </a:xfrm>
          <a:prstGeom prst="rect">
            <a:avLst/>
          </a:prstGeom>
        </p:spPr>
      </p:pic>
    </p:spTree>
    <p:extLst>
      <p:ext uri="{BB962C8B-B14F-4D97-AF65-F5344CB8AC3E}">
        <p14:creationId xmlns:p14="http://schemas.microsoft.com/office/powerpoint/2010/main" val="19048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مربع نص 13">
            <a:extLst>
              <a:ext uri="{FF2B5EF4-FFF2-40B4-BE49-F238E27FC236}">
                <a16:creationId xmlns:a16="http://schemas.microsoft.com/office/drawing/2014/main" id="{0AAF1484-2593-445D-A7C4-99EB548C2AA0}"/>
              </a:ext>
            </a:extLst>
          </p:cNvPr>
          <p:cNvSpPr txBox="1"/>
          <p:nvPr/>
        </p:nvSpPr>
        <p:spPr>
          <a:xfrm>
            <a:off x="4472092" y="27214"/>
            <a:ext cx="13815908" cy="10248960"/>
          </a:xfrm>
          <a:prstGeom prst="rect">
            <a:avLst/>
          </a:prstGeom>
          <a:noFill/>
        </p:spPr>
        <p:txBody>
          <a:bodyPr wrap="square">
            <a:spAutoFit/>
          </a:bodyPr>
          <a:lstStyle/>
          <a:p>
            <a:pPr algn="r"/>
            <a:r>
              <a:rPr lang="ar-IQ" sz="5400" b="1" dirty="0">
                <a:solidFill>
                  <a:srgbClr val="000000"/>
                </a:solidFill>
                <a:effectLst/>
                <a:ea typeface="Calibri" panose="020F0502020204030204" pitchFamily="34" charset="0"/>
                <a:cs typeface="Simplified Arabic" panose="02020603050405020304" pitchFamily="18" charset="-78"/>
              </a:rPr>
              <a:t>       </a:t>
            </a:r>
            <a:r>
              <a:rPr lang="ar-SA" sz="6000" b="1" u="sng" dirty="0">
                <a:solidFill>
                  <a:srgbClr val="FF0000"/>
                </a:solidFill>
                <a:effectLst/>
                <a:ea typeface="Calibri" panose="020F0502020204030204" pitchFamily="34" charset="0"/>
                <a:cs typeface="Simplified Arabic" panose="02020603050405020304" pitchFamily="18" charset="-78"/>
              </a:rPr>
              <a:t>ثانياً: نظام المقارنة بين ما يتم وما يجب أن يتم</a:t>
            </a:r>
            <a:br>
              <a:rPr lang="en-US" sz="5400" dirty="0">
                <a:effectLst/>
                <a:latin typeface="Simplified Arabic" panose="02020603050405020304" pitchFamily="18" charset="-78"/>
                <a:ea typeface="Calibri" panose="020F0502020204030204" pitchFamily="34" charset="0"/>
              </a:rPr>
            </a:br>
            <a:r>
              <a:rPr lang="ar-SA" sz="6000" b="1" dirty="0">
                <a:solidFill>
                  <a:srgbClr val="000000"/>
                </a:solidFill>
                <a:effectLst/>
                <a:latin typeface="Simplified Arabic" panose="02020603050405020304" pitchFamily="18" charset="-78"/>
                <a:ea typeface="Calibri" panose="020F0502020204030204" pitchFamily="34" charset="0"/>
              </a:rPr>
              <a:t>يعتمد هذا النظام أساساً على جمع المعلومات من خلال أداء الواجب الحركي فعلاً ومقارنته مع الواجب الحركي المطلوب(المهارة) وان الفرق بين الاثنين هو مجمل الأخطاء التي لابد أن تصحح ، ويتم الحصول على المعلومات في أثناء أداء الواجب الحركي من خلال الملاحظة الذاتية للمتعلم أو اللاعب في المستويات العليا والمتقدمين، أما بالنسبة للمتعلم أو اللاعب المبتدئ  فيتم الحصول على المعلومات عن طريق المدرس أو المدرب الذي يوضح هذه الأخطاء بواسطة </a:t>
            </a:r>
            <a:endParaRPr lang="ar-IQ" sz="6000" b="1" dirty="0">
              <a:solidFill>
                <a:srgbClr val="000000"/>
              </a:solidFill>
              <a:effectLst/>
              <a:latin typeface="Simplified Arabic" panose="02020603050405020304" pitchFamily="18" charset="-78"/>
              <a:ea typeface="Calibri" panose="020F0502020204030204" pitchFamily="34" charset="0"/>
            </a:endParaRPr>
          </a:p>
          <a:p>
            <a:pPr algn="r"/>
            <a:r>
              <a:rPr lang="ar-SA" sz="6000" b="1" dirty="0">
                <a:solidFill>
                  <a:srgbClr val="000000"/>
                </a:solidFill>
                <a:effectLst/>
                <a:latin typeface="Simplified Arabic" panose="02020603050405020304" pitchFamily="18" charset="-78"/>
                <a:ea typeface="Calibri" panose="020F0502020204030204" pitchFamily="34" charset="0"/>
              </a:rPr>
              <a:t>الشرح والتوضيح والعرض(الأنموذج) للأداء</a:t>
            </a:r>
            <a:r>
              <a:rPr lang="ar-IQ" sz="6000" b="1" dirty="0">
                <a:solidFill>
                  <a:srgbClr val="000000"/>
                </a:solidFill>
                <a:effectLst/>
                <a:latin typeface="Simplified Arabic" panose="02020603050405020304" pitchFamily="18" charset="-78"/>
                <a:ea typeface="Calibri" panose="020F0502020204030204" pitchFamily="34" charset="0"/>
              </a:rPr>
              <a:t>الجيد</a:t>
            </a:r>
            <a:r>
              <a:rPr lang="en-US" sz="5400" dirty="0">
                <a:solidFill>
                  <a:srgbClr val="000000"/>
                </a:solidFill>
                <a:effectLst/>
                <a:latin typeface="Simplified Arabic" panose="02020603050405020304" pitchFamily="18" charset="-78"/>
                <a:ea typeface="Calibri" panose="020F0502020204030204" pitchFamily="34" charset="0"/>
              </a:rPr>
              <a:t>.</a:t>
            </a:r>
            <a:endParaRPr lang="en-US" sz="5400" dirty="0"/>
          </a:p>
        </p:txBody>
      </p:sp>
      <p:pic>
        <p:nvPicPr>
          <p:cNvPr id="11" name="صورة 10">
            <a:extLst>
              <a:ext uri="{FF2B5EF4-FFF2-40B4-BE49-F238E27FC236}">
                <a16:creationId xmlns:a16="http://schemas.microsoft.com/office/drawing/2014/main" id="{90D701C5-D52A-453A-9B22-5D52C3A52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676" y="27214"/>
            <a:ext cx="4470524" cy="4887686"/>
          </a:xfrm>
          <a:prstGeom prst="rect">
            <a:avLst/>
          </a:prstGeom>
        </p:spPr>
      </p:pic>
      <p:pic>
        <p:nvPicPr>
          <p:cNvPr id="13" name="صورة 12">
            <a:extLst>
              <a:ext uri="{FF2B5EF4-FFF2-40B4-BE49-F238E27FC236}">
                <a16:creationId xmlns:a16="http://schemas.microsoft.com/office/drawing/2014/main" id="{06E5ADC7-66D7-4E4E-8284-472FB536DC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99" y="4914900"/>
            <a:ext cx="4606201" cy="4973979"/>
          </a:xfrm>
          <a:prstGeom prst="rect">
            <a:avLst/>
          </a:prstGeom>
        </p:spPr>
      </p:pic>
    </p:spTree>
    <p:extLst>
      <p:ext uri="{BB962C8B-B14F-4D97-AF65-F5344CB8AC3E}">
        <p14:creationId xmlns:p14="http://schemas.microsoft.com/office/powerpoint/2010/main" val="167956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مربع نص 13">
            <a:extLst>
              <a:ext uri="{FF2B5EF4-FFF2-40B4-BE49-F238E27FC236}">
                <a16:creationId xmlns:a16="http://schemas.microsoft.com/office/drawing/2014/main" id="{0AAF1484-2593-445D-A7C4-99EB548C2AA0}"/>
              </a:ext>
            </a:extLst>
          </p:cNvPr>
          <p:cNvSpPr txBox="1"/>
          <p:nvPr/>
        </p:nvSpPr>
        <p:spPr>
          <a:xfrm>
            <a:off x="4876800" y="0"/>
            <a:ext cx="13411200" cy="10248960"/>
          </a:xfrm>
          <a:prstGeom prst="rect">
            <a:avLst/>
          </a:prstGeom>
          <a:noFill/>
        </p:spPr>
        <p:txBody>
          <a:bodyPr wrap="square">
            <a:spAutoFit/>
          </a:bodyPr>
          <a:lstStyle/>
          <a:p>
            <a:pPr algn="r"/>
            <a:r>
              <a:rPr lang="ar-SA" sz="6600" dirty="0">
                <a:solidFill>
                  <a:srgbClr val="000000"/>
                </a:solidFill>
                <a:effectLst/>
                <a:ea typeface="Calibri" panose="020F0502020204030204" pitchFamily="34" charset="0"/>
                <a:cs typeface="Simplified Arabic" panose="02020603050405020304" pitchFamily="18" charset="-78"/>
              </a:rPr>
              <a:t>كما يتم في هذا النظام المقارنة بين ما تم من حركة ( فعل حركي ) </a:t>
            </a:r>
            <a:r>
              <a:rPr lang="ar-SA" sz="6600" b="1" dirty="0">
                <a:solidFill>
                  <a:srgbClr val="FF0000"/>
                </a:solidFill>
                <a:effectLst/>
                <a:ea typeface="Calibri" panose="020F0502020204030204" pitchFamily="34" charset="0"/>
                <a:cs typeface="Simplified Arabic" panose="02020603050405020304" pitchFamily="18" charset="-78"/>
              </a:rPr>
              <a:t>وبين ما هو مطلوب( مقارنة ذاتية )، أي تبدأ عملية المقارنة بين المهارة المطلوب أداؤها وبين المهارة التي أداها المتعلم أو اللاعب </a:t>
            </a:r>
            <a:r>
              <a:rPr lang="ar-SA" sz="6600" dirty="0">
                <a:solidFill>
                  <a:srgbClr val="000000"/>
                </a:solidFill>
                <a:effectLst/>
                <a:ea typeface="Calibri" panose="020F0502020204030204" pitchFamily="34" charset="0"/>
                <a:cs typeface="Simplified Arabic" panose="02020603050405020304" pitchFamily="18" charset="-78"/>
              </a:rPr>
              <a:t>لأنه يعرف المهارة بتفاصيلها من خلال منهج مرسوم في الدماغ على شكل صورة للمهارة وبشكلها الصحيح ، وكلما كان الأداء مع الهدف المرسوم، كان الأداء جيداً ، أما إذا ابتعد أداء المتعلم أو اللاعب من الهدف المرسوم كان مستوى أدائه ضعيفاً</a:t>
            </a:r>
            <a:r>
              <a:rPr lang="en-US" sz="5400" dirty="0">
                <a:solidFill>
                  <a:srgbClr val="000000"/>
                </a:solidFill>
                <a:effectLst/>
                <a:latin typeface="Simplified Arabic" panose="02020603050405020304" pitchFamily="18" charset="-78"/>
                <a:ea typeface="Calibri" panose="020F0502020204030204" pitchFamily="34" charset="0"/>
              </a:rPr>
              <a:t>.</a:t>
            </a:r>
            <a:endParaRPr lang="en-US" sz="5400" dirty="0"/>
          </a:p>
        </p:txBody>
      </p:sp>
      <p:pic>
        <p:nvPicPr>
          <p:cNvPr id="11" name="صورة 10">
            <a:extLst>
              <a:ext uri="{FF2B5EF4-FFF2-40B4-BE49-F238E27FC236}">
                <a16:creationId xmlns:a16="http://schemas.microsoft.com/office/drawing/2014/main" id="{3D1CA222-73A8-4D9F-90F4-4D67AAA22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9" y="5258371"/>
            <a:ext cx="4191001" cy="4648526"/>
          </a:xfrm>
          <a:prstGeom prst="rect">
            <a:avLst/>
          </a:prstGeom>
        </p:spPr>
      </p:pic>
      <p:pic>
        <p:nvPicPr>
          <p:cNvPr id="13" name="صورة 12">
            <a:extLst>
              <a:ext uri="{FF2B5EF4-FFF2-40B4-BE49-F238E27FC236}">
                <a16:creationId xmlns:a16="http://schemas.microsoft.com/office/drawing/2014/main" id="{EC3BC323-BC8C-4D1D-90EA-395485058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99" y="0"/>
            <a:ext cx="4191001" cy="5143500"/>
          </a:xfrm>
          <a:prstGeom prst="rect">
            <a:avLst/>
          </a:prstGeom>
        </p:spPr>
      </p:pic>
    </p:spTree>
    <p:extLst>
      <p:ext uri="{BB962C8B-B14F-4D97-AF65-F5344CB8AC3E}">
        <p14:creationId xmlns:p14="http://schemas.microsoft.com/office/powerpoint/2010/main" val="3967578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مربع نص 17">
            <a:extLst>
              <a:ext uri="{FF2B5EF4-FFF2-40B4-BE49-F238E27FC236}">
                <a16:creationId xmlns:a16="http://schemas.microsoft.com/office/drawing/2014/main" id="{BA32298B-4A89-4E91-BE54-AA2A9582F8AB}"/>
              </a:ext>
            </a:extLst>
          </p:cNvPr>
          <p:cNvSpPr txBox="1"/>
          <p:nvPr/>
        </p:nvSpPr>
        <p:spPr>
          <a:xfrm>
            <a:off x="4800600" y="-38100"/>
            <a:ext cx="13439671" cy="10248960"/>
          </a:xfrm>
          <a:prstGeom prst="rect">
            <a:avLst/>
          </a:prstGeom>
          <a:noFill/>
        </p:spPr>
        <p:txBody>
          <a:bodyPr wrap="square">
            <a:spAutoFit/>
          </a:bodyPr>
          <a:lstStyle/>
          <a:p>
            <a:pPr algn="ctr"/>
            <a:r>
              <a:rPr lang="ar-SA" sz="6600" b="1" u="sng" dirty="0">
                <a:solidFill>
                  <a:srgbClr val="FF0000"/>
                </a:solidFill>
                <a:effectLst/>
                <a:ea typeface="Calibri" panose="020F0502020204030204" pitchFamily="34" charset="0"/>
                <a:cs typeface="Simplified Arabic" panose="02020603050405020304" pitchFamily="18" charset="-78"/>
              </a:rPr>
              <a:t>ومن أهم مميزات الأداء في هذا النظام هي</a:t>
            </a:r>
            <a:br>
              <a:rPr lang="en-US" sz="5400" dirty="0">
                <a:effectLst/>
                <a:latin typeface="Simplified Arabic" panose="02020603050405020304" pitchFamily="18" charset="-78"/>
                <a:ea typeface="Calibri" panose="020F0502020204030204" pitchFamily="34" charset="0"/>
              </a:rPr>
            </a:br>
            <a:r>
              <a:rPr lang="ar-IQ" sz="5400" b="1" dirty="0">
                <a:solidFill>
                  <a:srgbClr val="000000"/>
                </a:solidFill>
                <a:effectLst/>
                <a:latin typeface="Simplified Arabic" panose="02020603050405020304" pitchFamily="18" charset="-78"/>
                <a:ea typeface="Calibri" panose="020F0502020204030204" pitchFamily="34" charset="0"/>
              </a:rPr>
              <a:t>1</a:t>
            </a:r>
            <a:r>
              <a:rPr lang="ar-IQ" sz="5400" b="1" dirty="0">
                <a:solidFill>
                  <a:srgbClr val="000000"/>
                </a:solidFill>
                <a:effectLst/>
                <a:ea typeface="Calibri" panose="020F0502020204030204" pitchFamily="34" charset="0"/>
                <a:cs typeface="Simplified Arabic" panose="02020603050405020304" pitchFamily="18" charset="-78"/>
              </a:rPr>
              <a:t>-</a:t>
            </a:r>
            <a:r>
              <a:rPr lang="ar-SA" sz="5400" b="1" dirty="0">
                <a:solidFill>
                  <a:srgbClr val="00B050"/>
                </a:solidFill>
                <a:effectLst/>
                <a:ea typeface="Calibri" panose="020F0502020204030204" pitchFamily="34" charset="0"/>
                <a:cs typeface="Simplified Arabic" panose="02020603050405020304" pitchFamily="18" charset="-78"/>
              </a:rPr>
              <a:t>بعد الأداء وعند استرجاع المتعلم أو اللاعب لأثر أدائه(التغذية الراجعة) يقارن بين النتيجة التي حققها والتي استطاع أن يحققها وأن يدركها عن طريق المعلومات الواردة إليه عن أدائه(التغذية الراجعة) وبين الهدف الحركي الذي يريد الوصول إليه ومن خلال هذه المقارنة يحدد المتعلم أو اللاعب الفرق بين نتيجة الاستجابة الحركية والهدف الحركي(المهارة المطلوبة).</a:t>
            </a:r>
            <a:br>
              <a:rPr lang="en-US" sz="5400" b="1" dirty="0">
                <a:effectLst/>
                <a:latin typeface="Simplified Arabic" panose="02020603050405020304" pitchFamily="18" charset="-78"/>
                <a:ea typeface="Calibri" panose="020F0502020204030204" pitchFamily="34" charset="0"/>
              </a:rPr>
            </a:br>
            <a:r>
              <a:rPr lang="ar-SA" sz="5400" b="1" dirty="0">
                <a:solidFill>
                  <a:srgbClr val="000000"/>
                </a:solidFill>
                <a:effectLst/>
                <a:latin typeface="Simplified Arabic" panose="02020603050405020304" pitchFamily="18" charset="-78"/>
                <a:ea typeface="Calibri" panose="020F0502020204030204" pitchFamily="34" charset="0"/>
              </a:rPr>
              <a:t>2-يستطيع المتعلم أو اللاعب أن يفرق بين الأداء الحركي الخاطئ وبين الأداء الحركي الصحيح، وان يقوم بنفسه بتصحيح هذا الخطأ ،ولهذا سمي هذا النظام ( بنظام التصحيح الذاتي)</a:t>
            </a:r>
            <a:r>
              <a:rPr lang="en-US" sz="5400" dirty="0">
                <a:solidFill>
                  <a:srgbClr val="000000"/>
                </a:solidFill>
                <a:effectLst/>
                <a:latin typeface="Simplified Arabic" panose="02020603050405020304" pitchFamily="18" charset="-78"/>
                <a:ea typeface="Calibri" panose="020F0502020204030204" pitchFamily="34" charset="0"/>
              </a:rPr>
              <a:t>.</a:t>
            </a:r>
            <a:endParaRPr lang="en-US" sz="5400" dirty="0"/>
          </a:p>
        </p:txBody>
      </p:sp>
      <p:pic>
        <p:nvPicPr>
          <p:cNvPr id="11" name="صورة 10">
            <a:extLst>
              <a:ext uri="{FF2B5EF4-FFF2-40B4-BE49-F238E27FC236}">
                <a16:creationId xmlns:a16="http://schemas.microsoft.com/office/drawing/2014/main" id="{29F5E372-3257-4927-A1D4-678BA1B9B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40276"/>
            <a:ext cx="4676775" cy="4955176"/>
          </a:xfrm>
          <a:prstGeom prst="rect">
            <a:avLst/>
          </a:prstGeom>
        </p:spPr>
      </p:pic>
      <p:pic>
        <p:nvPicPr>
          <p:cNvPr id="13" name="صورة 12">
            <a:extLst>
              <a:ext uri="{FF2B5EF4-FFF2-40B4-BE49-F238E27FC236}">
                <a16:creationId xmlns:a16="http://schemas.microsoft.com/office/drawing/2014/main" id="{415B0E92-51A7-4C66-9978-92C524D9A3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28" y="4914901"/>
            <a:ext cx="4752872" cy="4991996"/>
          </a:xfrm>
          <a:prstGeom prst="rect">
            <a:avLst/>
          </a:prstGeom>
        </p:spPr>
      </p:pic>
    </p:spTree>
    <p:extLst>
      <p:ext uri="{BB962C8B-B14F-4D97-AF65-F5344CB8AC3E}">
        <p14:creationId xmlns:p14="http://schemas.microsoft.com/office/powerpoint/2010/main" val="94147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مربع نص 14">
            <a:extLst>
              <a:ext uri="{FF2B5EF4-FFF2-40B4-BE49-F238E27FC236}">
                <a16:creationId xmlns:a16="http://schemas.microsoft.com/office/drawing/2014/main" id="{1D38548E-AE6A-402A-B4E8-7291651C7A92}"/>
              </a:ext>
            </a:extLst>
          </p:cNvPr>
          <p:cNvSpPr txBox="1"/>
          <p:nvPr/>
        </p:nvSpPr>
        <p:spPr>
          <a:xfrm>
            <a:off x="1" y="9648"/>
            <a:ext cx="18288000" cy="8402300"/>
          </a:xfrm>
          <a:prstGeom prst="rect">
            <a:avLst/>
          </a:prstGeom>
          <a:noFill/>
        </p:spPr>
        <p:txBody>
          <a:bodyPr wrap="square">
            <a:spAutoFit/>
          </a:bodyPr>
          <a:lstStyle/>
          <a:p>
            <a:pPr algn="r"/>
            <a:r>
              <a:rPr lang="ar-IQ" sz="4400" b="1" dirty="0">
                <a:solidFill>
                  <a:srgbClr val="000000"/>
                </a:solidFill>
                <a:effectLst/>
                <a:ea typeface="Calibri" panose="020F0502020204030204" pitchFamily="34" charset="0"/>
                <a:cs typeface="Simplified Arabic" panose="02020603050405020304" pitchFamily="18" charset="-78"/>
              </a:rPr>
              <a:t>                                </a:t>
            </a:r>
            <a:r>
              <a:rPr lang="ar-SA" sz="6000" b="1" dirty="0">
                <a:solidFill>
                  <a:srgbClr val="00B050"/>
                </a:solidFill>
                <a:effectLst/>
                <a:ea typeface="Calibri" panose="020F0502020204030204" pitchFamily="34" charset="0"/>
                <a:cs typeface="Simplified Arabic" panose="02020603050405020304" pitchFamily="18" charset="-78"/>
              </a:rPr>
              <a:t>ثالثاً: نظام تحليل المعلومات</a:t>
            </a:r>
            <a:br>
              <a:rPr lang="en-US" sz="4400" dirty="0">
                <a:effectLst/>
                <a:latin typeface="Simplified Arabic" panose="02020603050405020304" pitchFamily="18" charset="-78"/>
                <a:ea typeface="Calibri" panose="020F0502020204030204" pitchFamily="34" charset="0"/>
              </a:rPr>
            </a:br>
            <a:r>
              <a:rPr lang="ar-SA" sz="4800" b="1" dirty="0">
                <a:solidFill>
                  <a:srgbClr val="000000"/>
                </a:solidFill>
                <a:effectLst/>
                <a:latin typeface="Simplified Arabic" panose="02020603050405020304" pitchFamily="18" charset="-78"/>
                <a:ea typeface="Calibri" panose="020F0502020204030204" pitchFamily="34" charset="0"/>
              </a:rPr>
              <a:t>يعتمد هذا النظام على النظام السابق ( المقارنة بين ما تم ويجب أن يتم ) فعندما تبدأ عملية المقارنة مع الانموذج تبدأ معها أو يصاحبها التحليل لغرض عزل المعلومات الخاطئة نهائياً، إذ يحصل اللاعب أو المتعلم على معلومات جديدة وفي هذا النظام تحذف جميع المعلومات الخاطئة عن المهارة أو الحركة ، وتؤدى بصورة صحيحة ويتم تطويرها من خلال المعلومات الجديدة</a:t>
            </a:r>
            <a:r>
              <a:rPr lang="en-US" sz="4800" b="1" dirty="0">
                <a:solidFill>
                  <a:srgbClr val="000000"/>
                </a:solidFill>
                <a:effectLst/>
                <a:latin typeface="Simplified Arabic" panose="02020603050405020304" pitchFamily="18" charset="-78"/>
                <a:ea typeface="Calibri" panose="020F0502020204030204" pitchFamily="34" charset="0"/>
              </a:rPr>
              <a:t> .</a:t>
            </a:r>
            <a:br>
              <a:rPr lang="en-US" sz="4800" b="1" dirty="0">
                <a:effectLst/>
                <a:latin typeface="Simplified Arabic" panose="02020603050405020304" pitchFamily="18" charset="-78"/>
                <a:ea typeface="Calibri" panose="020F0502020204030204" pitchFamily="34" charset="0"/>
              </a:rPr>
            </a:br>
            <a:r>
              <a:rPr lang="ar-SA" sz="4800" b="1" dirty="0">
                <a:solidFill>
                  <a:srgbClr val="000000"/>
                </a:solidFill>
                <a:effectLst/>
                <a:latin typeface="Simplified Arabic" panose="02020603050405020304" pitchFamily="18" charset="-78"/>
                <a:ea typeface="Calibri" panose="020F0502020204030204" pitchFamily="34" charset="0"/>
              </a:rPr>
              <a:t>ويتم هذا النظام على أساس استقبال المعلومات عن طريق المستقبلات الحسية (السمع، النظر ،الشعور العضلي، اللمس)، ومن الشعور العضلي ومن خلال الأداء الحركي ومن ثم تنتقل إلى مركز الإحساس العصبي الذي يستقبل هذه المعلومات ويخزنها ومن ثم يحللها لتوضيح نظام سير الحركة او المهارة وتبقى عملية استقبال المعلومات والتصحيح مستمرة إلى أن تتوافق جميع القوى والعناصر المؤثرة وتنسجم في الأداء </a:t>
            </a:r>
            <a:endParaRPr lang="en-US" sz="4800" b="1" dirty="0"/>
          </a:p>
        </p:txBody>
      </p:sp>
    </p:spTree>
    <p:extLst>
      <p:ext uri="{BB962C8B-B14F-4D97-AF65-F5344CB8AC3E}">
        <p14:creationId xmlns:p14="http://schemas.microsoft.com/office/powerpoint/2010/main" val="1105907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مربع نص 12">
            <a:extLst>
              <a:ext uri="{FF2B5EF4-FFF2-40B4-BE49-F238E27FC236}">
                <a16:creationId xmlns:a16="http://schemas.microsoft.com/office/drawing/2014/main" id="{B2D52359-2EF9-4440-9E27-41D2F8B77123}"/>
              </a:ext>
            </a:extLst>
          </p:cNvPr>
          <p:cNvSpPr txBox="1"/>
          <p:nvPr/>
        </p:nvSpPr>
        <p:spPr>
          <a:xfrm>
            <a:off x="4086329" y="38100"/>
            <a:ext cx="14201671" cy="8970148"/>
          </a:xfrm>
          <a:prstGeom prst="rect">
            <a:avLst/>
          </a:prstGeom>
          <a:noFill/>
        </p:spPr>
        <p:txBody>
          <a:bodyPr wrap="square">
            <a:spAutoFit/>
          </a:bodyPr>
          <a:lstStyle/>
          <a:p>
            <a:pPr algn="ctr" rtl="1">
              <a:lnSpc>
                <a:spcPct val="115000"/>
              </a:lnSpc>
              <a:spcAft>
                <a:spcPts val="1000"/>
              </a:spcAft>
            </a:pPr>
            <a:r>
              <a:rPr lang="ar-SA" sz="7200" b="1" u="sng"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ومن أهم مميزات الأداء في هذا النظام ما يأتي</a:t>
            </a:r>
            <a:r>
              <a:rPr lang="en-US" sz="7200" b="1" u="sng"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a:t>
            </a:r>
            <a:r>
              <a:rPr lang="en-US" sz="7200" dirty="0">
                <a:effectLst/>
                <a:latin typeface="Simplified Arabic" panose="02020603050405020304" pitchFamily="18" charset="-78"/>
                <a:ea typeface="Calibri" panose="020F0502020204030204" pitchFamily="34" charset="0"/>
                <a:cs typeface="Arial" panose="020B0604020202020204" pitchFamily="34" charset="0"/>
              </a:rPr>
              <a:t> </a:t>
            </a:r>
            <a:br>
              <a:rPr lang="en-US" sz="7200" dirty="0">
                <a:effectLst/>
                <a:latin typeface="Simplified Arabic" panose="02020603050405020304" pitchFamily="18" charset="-78"/>
                <a:ea typeface="Calibri" panose="020F0502020204030204" pitchFamily="34" charset="0"/>
                <a:cs typeface="Arial" panose="020B0604020202020204" pitchFamily="34" charset="0"/>
              </a:rPr>
            </a:br>
            <a:r>
              <a:rPr lang="en-US" sz="7200"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1</a:t>
            </a:r>
            <a:r>
              <a:rPr lang="ar-IQ" sz="7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r>
              <a:rPr lang="ar-SA" sz="7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تميز واضح للعمليات العصبية</a:t>
            </a:r>
            <a:r>
              <a:rPr lang="en-US" sz="7200"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 .</a:t>
            </a:r>
            <a:br>
              <a:rPr lang="en-US" sz="7200" dirty="0">
                <a:effectLst/>
                <a:latin typeface="Simplified Arabic" panose="02020603050405020304" pitchFamily="18" charset="-78"/>
                <a:ea typeface="Calibri" panose="020F0502020204030204" pitchFamily="34" charset="0"/>
                <a:cs typeface="Arial" panose="020B0604020202020204" pitchFamily="34" charset="0"/>
              </a:rPr>
            </a:br>
            <a:r>
              <a:rPr lang="ar-SA" sz="7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2-اكتساب الأسلوب الآلي والتثبيت</a:t>
            </a:r>
            <a:r>
              <a:rPr lang="en-US" sz="7200"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 .</a:t>
            </a:r>
            <a:br>
              <a:rPr lang="en-US" sz="7200" dirty="0">
                <a:effectLst/>
                <a:latin typeface="Simplified Arabic" panose="02020603050405020304" pitchFamily="18" charset="-78"/>
                <a:ea typeface="Calibri" panose="020F0502020204030204" pitchFamily="34" charset="0"/>
                <a:cs typeface="Arial" panose="020B0604020202020204" pitchFamily="34" charset="0"/>
              </a:rPr>
            </a:br>
            <a:r>
              <a:rPr lang="ar-SA" sz="7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3-زيادة في قدرة الإحساس والإدراك</a:t>
            </a:r>
            <a:r>
              <a:rPr lang="en-US" sz="7200"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 .</a:t>
            </a:r>
            <a:br>
              <a:rPr lang="en-US" sz="7200" dirty="0">
                <a:effectLst/>
                <a:latin typeface="Simplified Arabic" panose="02020603050405020304" pitchFamily="18" charset="-78"/>
                <a:ea typeface="Calibri" panose="020F0502020204030204" pitchFamily="34" charset="0"/>
                <a:cs typeface="Arial" panose="020B0604020202020204" pitchFamily="34" charset="0"/>
              </a:rPr>
            </a:br>
            <a:r>
              <a:rPr lang="ar-SA" sz="7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4-اكتساب تصور حركي دقيق</a:t>
            </a:r>
            <a:r>
              <a:rPr lang="en-US" sz="7200"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 .</a:t>
            </a:r>
            <a:br>
              <a:rPr lang="en-US" sz="7200" dirty="0">
                <a:effectLst/>
                <a:latin typeface="Simplified Arabic" panose="02020603050405020304" pitchFamily="18" charset="-78"/>
                <a:ea typeface="Calibri" panose="020F0502020204030204" pitchFamily="34" charset="0"/>
                <a:cs typeface="Arial" panose="020B0604020202020204" pitchFamily="34" charset="0"/>
              </a:rPr>
            </a:br>
            <a:r>
              <a:rPr lang="ar-SA" sz="72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5-تركيز الانتباه على أهم النقاط الجوهرية للمهارة أو الحركة</a:t>
            </a:r>
            <a:r>
              <a:rPr lang="en-US" sz="7200"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a:t>
            </a:r>
            <a:endParaRPr lang="en-US" sz="7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54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F78CD801-D363-4A2C-B5F7-531030803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 y="1977092"/>
            <a:ext cx="9288780" cy="8309908"/>
          </a:xfrm>
          <a:prstGeom prst="rect">
            <a:avLst/>
          </a:prstGeom>
        </p:spPr>
      </p:pic>
      <p:sp>
        <p:nvSpPr>
          <p:cNvPr id="4" name="مربع نص 3">
            <a:extLst>
              <a:ext uri="{FF2B5EF4-FFF2-40B4-BE49-F238E27FC236}">
                <a16:creationId xmlns:a16="http://schemas.microsoft.com/office/drawing/2014/main" id="{CCEFB0ED-6ED3-467E-8679-9601DC33B52E}"/>
              </a:ext>
            </a:extLst>
          </p:cNvPr>
          <p:cNvSpPr txBox="1"/>
          <p:nvPr/>
        </p:nvSpPr>
        <p:spPr>
          <a:xfrm>
            <a:off x="7620" y="38100"/>
            <a:ext cx="18280380" cy="1015663"/>
          </a:xfrm>
          <a:prstGeom prst="rect">
            <a:avLst/>
          </a:prstGeom>
          <a:solidFill>
            <a:srgbClr val="FFFF00"/>
          </a:solidFill>
        </p:spPr>
        <p:txBody>
          <a:bodyPr wrap="square">
            <a:spAutoFit/>
          </a:bodyPr>
          <a:lstStyle/>
          <a:p>
            <a:pPr algn="ctr"/>
            <a:r>
              <a:rPr lang="ar-IQ" sz="6000" b="1" dirty="0">
                <a:cs typeface="PT Bold Heading" panose="02010400000000000000" pitchFamily="2" charset="-78"/>
              </a:rPr>
              <a:t>نشاط جماعي : 2 </a:t>
            </a:r>
            <a:r>
              <a:rPr lang="ar-IQ" sz="6000" b="1" dirty="0" err="1">
                <a:cs typeface="PT Bold Heading" panose="02010400000000000000" pitchFamily="2" charset="-78"/>
              </a:rPr>
              <a:t>ماهو</a:t>
            </a:r>
            <a:r>
              <a:rPr lang="ar-IQ" sz="6000" b="1" dirty="0">
                <a:cs typeface="PT Bold Heading" panose="02010400000000000000" pitchFamily="2" charset="-78"/>
              </a:rPr>
              <a:t> النظام الرابع وضح ذلك؟</a:t>
            </a:r>
            <a:endParaRPr lang="en-US" sz="6000" b="1" dirty="0">
              <a:cs typeface="PT Bold Heading" panose="02010400000000000000" pitchFamily="2" charset="-78"/>
            </a:endParaRPr>
          </a:p>
        </p:txBody>
      </p:sp>
      <p:pic>
        <p:nvPicPr>
          <p:cNvPr id="5" name="عنصر نائب للمحتوى 4">
            <a:extLst>
              <a:ext uri="{FF2B5EF4-FFF2-40B4-BE49-F238E27FC236}">
                <a16:creationId xmlns:a16="http://schemas.microsoft.com/office/drawing/2014/main" id="{09F0047C-F6FC-498E-BBFD-E3B0AFAEC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6400" y="2019300"/>
            <a:ext cx="8983980" cy="8229600"/>
          </a:xfrm>
          <a:prstGeom prst="rect">
            <a:avLst/>
          </a:prstGeom>
        </p:spPr>
      </p:pic>
    </p:spTree>
    <p:extLst>
      <p:ext uri="{BB962C8B-B14F-4D97-AF65-F5344CB8AC3E}">
        <p14:creationId xmlns:p14="http://schemas.microsoft.com/office/powerpoint/2010/main" val="164416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36059" y="-726499"/>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499328" y="-764028"/>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4086329" y="9911249"/>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992435" y="9909073"/>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 11">
            <a:extLst>
              <a:ext uri="{FF2B5EF4-FFF2-40B4-BE49-F238E27FC236}">
                <a16:creationId xmlns:a16="http://schemas.microsoft.com/office/drawing/2014/main" id="{C5B45770-1984-46C0-981A-6C64A7693C01}"/>
              </a:ext>
            </a:extLst>
          </p:cNvPr>
          <p:cNvSpPr/>
          <p:nvPr/>
        </p:nvSpPr>
        <p:spPr>
          <a:xfrm>
            <a:off x="8091228" y="6139640"/>
            <a:ext cx="254913" cy="305276"/>
          </a:xfrm>
          <a:prstGeom prst="rect">
            <a:avLst/>
          </a:prstGeom>
          <a:noFill/>
          <a:ln/>
        </p:spPr>
        <p:txBody>
          <a:bodyPr wrap="none" rtlCol="0" anchor="t"/>
          <a:lstStyle/>
          <a:p>
            <a:pPr marL="0" marR="0" lvl="0" indent="0" algn="ctr" defTabSz="914400" rtl="0" eaLnBrk="1" fontAlgn="auto" latinLnBrk="0" hangingPunct="1">
              <a:lnSpc>
                <a:spcPts val="2404"/>
              </a:lnSpc>
              <a:spcBef>
                <a:spcPts val="0"/>
              </a:spcBef>
              <a:spcAft>
                <a:spcPts val="0"/>
              </a:spcAft>
              <a:buClrTx/>
              <a:buSzTx/>
              <a:buFontTx/>
              <a:buNone/>
              <a:tabLst/>
              <a:defRPr/>
            </a:pPr>
            <a:endParaRPr kumimoji="0" lang="en-US" sz="2404"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 17">
            <a:extLst>
              <a:ext uri="{FF2B5EF4-FFF2-40B4-BE49-F238E27FC236}">
                <a16:creationId xmlns:a16="http://schemas.microsoft.com/office/drawing/2014/main" id="{6E90C07A-2BF6-426A-B526-BC90E62490E4}"/>
              </a:ext>
            </a:extLst>
          </p:cNvPr>
          <p:cNvSpPr/>
          <p:nvPr/>
        </p:nvSpPr>
        <p:spPr>
          <a:xfrm>
            <a:off x="979863" y="2217953"/>
            <a:ext cx="14426564" cy="6021049"/>
          </a:xfrm>
          <a:prstGeom prst="rect">
            <a:avLst/>
          </a:prstGeom>
          <a:noFill/>
          <a:ln/>
        </p:spPr>
        <p:txBody>
          <a:bodyPr wrap="none" rtlCol="0" anchor="t"/>
          <a:lstStyle/>
          <a:p>
            <a:pPr marL="0" marR="0" lvl="0" indent="0" algn="justLow" defTabSz="914400" rtl="1" eaLnBrk="1" fontAlgn="auto" latinLnBrk="0" hangingPunct="1">
              <a:lnSpc>
                <a:spcPct val="15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مربع نص 9">
            <a:extLst>
              <a:ext uri="{FF2B5EF4-FFF2-40B4-BE49-F238E27FC236}">
                <a16:creationId xmlns:a16="http://schemas.microsoft.com/office/drawing/2014/main" id="{92FDB766-6A20-4274-87FB-436B2071685A}"/>
              </a:ext>
            </a:extLst>
          </p:cNvPr>
          <p:cNvSpPr txBox="1"/>
          <p:nvPr/>
        </p:nvSpPr>
        <p:spPr>
          <a:xfrm>
            <a:off x="9833777" y="3692073"/>
            <a:ext cx="2842276" cy="714300"/>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IQ" sz="40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موظف حكومي </a:t>
            </a:r>
          </a:p>
        </p:txBody>
      </p:sp>
      <p:sp>
        <p:nvSpPr>
          <p:cNvPr id="20" name="مربع نص 19">
            <a:extLst>
              <a:ext uri="{FF2B5EF4-FFF2-40B4-BE49-F238E27FC236}">
                <a16:creationId xmlns:a16="http://schemas.microsoft.com/office/drawing/2014/main" id="{98888BFC-C789-4E31-AB32-5A7AB91A8ACF}"/>
              </a:ext>
            </a:extLst>
          </p:cNvPr>
          <p:cNvSpPr txBox="1"/>
          <p:nvPr/>
        </p:nvSpPr>
        <p:spPr>
          <a:xfrm>
            <a:off x="3208382" y="7615264"/>
            <a:ext cx="4225018" cy="841438"/>
          </a:xfrm>
          <a:prstGeom prst="rect">
            <a:avLst/>
          </a:prstGeom>
          <a:noFill/>
        </p:spPr>
        <p:txBody>
          <a:bodyPr wrap="square" rtlCol="1">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ar-IQ" sz="36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اتقاضى الدعم من عائلتي </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مربع نص 16">
            <a:extLst>
              <a:ext uri="{FF2B5EF4-FFF2-40B4-BE49-F238E27FC236}">
                <a16:creationId xmlns:a16="http://schemas.microsoft.com/office/drawing/2014/main" id="{B24DCC1F-3999-4034-AC28-7D8FD24EE353}"/>
              </a:ext>
            </a:extLst>
          </p:cNvPr>
          <p:cNvSpPr txBox="1"/>
          <p:nvPr/>
        </p:nvSpPr>
        <p:spPr>
          <a:xfrm>
            <a:off x="3911328" y="45328"/>
            <a:ext cx="14426564" cy="9829999"/>
          </a:xfrm>
          <a:prstGeom prst="rect">
            <a:avLst/>
          </a:prstGeom>
          <a:noFill/>
        </p:spPr>
        <p:txBody>
          <a:bodyPr wrap="square">
            <a:spAutoFit/>
          </a:bodyPr>
          <a:lstStyle/>
          <a:p>
            <a:pPr algn="r" rtl="1">
              <a:lnSpc>
                <a:spcPct val="115000"/>
              </a:lnSpc>
              <a:spcAft>
                <a:spcPts val="1000"/>
              </a:spcAft>
            </a:pPr>
            <a:r>
              <a:rPr lang="ar-IQ" sz="5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66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رابعاً :نظام التصرف الحركي</a:t>
            </a:r>
            <a:r>
              <a:rPr lang="en-US" sz="6600" b="1" dirty="0">
                <a:solidFill>
                  <a:srgbClr val="00B050"/>
                </a:solidFill>
                <a:effectLst/>
                <a:latin typeface="Simplified Arabic" panose="02020603050405020304" pitchFamily="18" charset="-78"/>
                <a:ea typeface="Calibri" panose="020F0502020204030204" pitchFamily="34" charset="0"/>
                <a:cs typeface="Arial" panose="020B0604020202020204" pitchFamily="34" charset="0"/>
              </a:rPr>
              <a:t>:</a:t>
            </a:r>
            <a:br>
              <a:rPr lang="en-US" sz="5400" b="1" dirty="0">
                <a:effectLst/>
                <a:latin typeface="Simplified Arabic" panose="02020603050405020304" pitchFamily="18" charset="-78"/>
                <a:ea typeface="Calibri" panose="020F0502020204030204" pitchFamily="34" charset="0"/>
                <a:cs typeface="Arial" panose="020B0604020202020204" pitchFamily="34" charset="0"/>
              </a:rPr>
            </a:br>
            <a:r>
              <a:rPr lang="ar-SA" sz="5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التصرف الحركي هو تحقيق الهدف ذهنياً قبل الأداء الحركي أو توقع مسبق للحركة أو المهارة مقرونة بالأداء ، ويعد التصرف الحركي أعلى مرحلة من مراحل الأداء الحركي في الفعالية أو اللعبة الرياضية ،إذ إن اللاعب أو المتعلم يتصرف بالمعلومات المعقدة والمتعددة للحركة أو المهارة مع معرفة كل العمليات العقلية أي حدوث توقع مسبق للحركة أو المهارة والتصرف على غرارها، إذ توجد في هذا النظام مناهج أو برامج حركية متعددة في الدماغ(معرفة ببرامج التغيير)، إذ يرسم برنامج أو منهج ويحذف برنامج أو منهج وبالوقت نفسه يكشف برنامج أو منهج المنافس</a:t>
            </a:r>
            <a:r>
              <a:rPr lang="en-US" sz="5400" b="1" dirty="0">
                <a:solidFill>
                  <a:srgbClr val="000000"/>
                </a:solidFill>
                <a:effectLst/>
                <a:latin typeface="Simplified Arabic" panose="02020603050405020304" pitchFamily="18" charset="-78"/>
                <a:ea typeface="Calibri" panose="020F0502020204030204" pitchFamily="34" charset="0"/>
                <a:cs typeface="Arial" panose="020B0604020202020204" pitchFamily="34" charset="0"/>
              </a:rPr>
              <a:t>.</a:t>
            </a:r>
            <a:r>
              <a:rPr lang="ar-SA" sz="5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5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صورة 11">
            <a:extLst>
              <a:ext uri="{FF2B5EF4-FFF2-40B4-BE49-F238E27FC236}">
                <a16:creationId xmlns:a16="http://schemas.microsoft.com/office/drawing/2014/main" id="{1DE4BAB2-A24D-4C23-B6ED-CC7FCCA70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6" y="4419515"/>
            <a:ext cx="3866032" cy="5455811"/>
          </a:xfrm>
          <a:prstGeom prst="rect">
            <a:avLst/>
          </a:prstGeom>
        </p:spPr>
      </p:pic>
      <p:pic>
        <p:nvPicPr>
          <p:cNvPr id="14" name="صورة 13">
            <a:extLst>
              <a:ext uri="{FF2B5EF4-FFF2-40B4-BE49-F238E27FC236}">
                <a16:creationId xmlns:a16="http://schemas.microsoft.com/office/drawing/2014/main" id="{174199FC-B605-4A81-9B90-0713FD6508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46" y="28905"/>
            <a:ext cx="3887882" cy="4377468"/>
          </a:xfrm>
          <a:prstGeom prst="rect">
            <a:avLst/>
          </a:prstGeom>
        </p:spPr>
      </p:pic>
    </p:spTree>
    <p:extLst>
      <p:ext uri="{BB962C8B-B14F-4D97-AF65-F5344CB8AC3E}">
        <p14:creationId xmlns:p14="http://schemas.microsoft.com/office/powerpoint/2010/main" val="120319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6" name="مربع نص 15">
            <a:extLst>
              <a:ext uri="{FF2B5EF4-FFF2-40B4-BE49-F238E27FC236}">
                <a16:creationId xmlns:a16="http://schemas.microsoft.com/office/drawing/2014/main" id="{A359C4BA-FC95-45F5-8F77-4C9AB4AFEA5F}"/>
              </a:ext>
            </a:extLst>
          </p:cNvPr>
          <p:cNvSpPr txBox="1"/>
          <p:nvPr/>
        </p:nvSpPr>
        <p:spPr>
          <a:xfrm>
            <a:off x="4324257" y="38100"/>
            <a:ext cx="13963743" cy="9896171"/>
          </a:xfrm>
          <a:prstGeom prst="rect">
            <a:avLst/>
          </a:prstGeom>
          <a:noFill/>
        </p:spPr>
        <p:txBody>
          <a:bodyPr wrap="square">
            <a:spAutoFit/>
          </a:bodyPr>
          <a:lstStyle/>
          <a:p>
            <a:pPr algn="ctr" rtl="1">
              <a:lnSpc>
                <a:spcPct val="115000"/>
              </a:lnSpc>
              <a:spcAft>
                <a:spcPts val="1000"/>
              </a:spcAft>
            </a:pPr>
            <a:r>
              <a:rPr lang="ar-SA" sz="4800" b="1" u="sng" dirty="0">
                <a:solidFill>
                  <a:srgbClr val="0070C0"/>
                </a:solidFill>
                <a:effectLst/>
                <a:latin typeface="Calibri" panose="020F0502020204030204" pitchFamily="34" charset="0"/>
                <a:ea typeface="Calibri" panose="020F0502020204030204" pitchFamily="34" charset="0"/>
                <a:cs typeface="Simplified Arabic" panose="02020603050405020304" pitchFamily="18" charset="-78"/>
              </a:rPr>
              <a:t>ومن أهم مميزات الأداء في هذا النظام ما يأتي:</a:t>
            </a:r>
            <a:br>
              <a:rPr lang="en-US" sz="4800" b="1" dirty="0">
                <a:solidFill>
                  <a:srgbClr val="0070C0"/>
                </a:solidFill>
                <a:effectLst/>
                <a:latin typeface="Simplified Arabic" panose="02020603050405020304" pitchFamily="18" charset="-78"/>
                <a:ea typeface="Calibri" panose="020F0502020204030204" pitchFamily="34" charset="0"/>
                <a:cs typeface="Arial" panose="020B0604020202020204" pitchFamily="34" charset="0"/>
              </a:rPr>
            </a:br>
            <a:r>
              <a:rPr lang="ar-SA"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1-ثبات في المسار الحركي</a:t>
            </a:r>
            <a:r>
              <a:rPr lang="en-US" sz="5400" b="1" dirty="0">
                <a:solidFill>
                  <a:srgbClr val="00B050"/>
                </a:solidFill>
                <a:effectLst/>
                <a:latin typeface="Simplified Arabic" panose="02020603050405020304" pitchFamily="18" charset="-78"/>
                <a:ea typeface="Calibri" panose="020F0502020204030204" pitchFamily="34" charset="0"/>
                <a:cs typeface="Arial" panose="020B0604020202020204" pitchFamily="34" charset="0"/>
              </a:rPr>
              <a:t> .</a:t>
            </a:r>
            <a:r>
              <a:rPr lang="ar-SA"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 </a:t>
            </a:r>
            <a:endParaRPr lang="ar-IQ"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15000"/>
              </a:lnSpc>
              <a:spcAft>
                <a:spcPts val="1000"/>
              </a:spcAft>
            </a:pPr>
            <a:r>
              <a:rPr lang="ar-SA"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 2-أعلى ما يصل اليه المتعلم أو اللاعب من أداء حركي في الفعالية أو اللعبة المعينة</a:t>
            </a:r>
            <a:r>
              <a:rPr lang="en-US" sz="5400" b="1" dirty="0">
                <a:solidFill>
                  <a:srgbClr val="00B050"/>
                </a:solidFill>
                <a:effectLst/>
                <a:latin typeface="Simplified Arabic" panose="02020603050405020304" pitchFamily="18" charset="-78"/>
                <a:ea typeface="Calibri" panose="020F0502020204030204" pitchFamily="34" charset="0"/>
                <a:cs typeface="Arial" panose="020B0604020202020204" pitchFamily="34" charset="0"/>
              </a:rPr>
              <a:t>.</a:t>
            </a:r>
            <a:br>
              <a:rPr lang="en-US" sz="5400" b="1" dirty="0">
                <a:solidFill>
                  <a:srgbClr val="00B050"/>
                </a:solidFill>
                <a:effectLst/>
                <a:latin typeface="Simplified Arabic" panose="02020603050405020304" pitchFamily="18" charset="-78"/>
                <a:ea typeface="Calibri" panose="020F0502020204030204" pitchFamily="34" charset="0"/>
                <a:cs typeface="Arial" panose="020B0604020202020204" pitchFamily="34" charset="0"/>
              </a:rPr>
            </a:br>
            <a:r>
              <a:rPr lang="ar-SA"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3-إعطاء النتيجة نفسها مع التكرار الحركي</a:t>
            </a:r>
            <a:r>
              <a:rPr lang="en-US" sz="5400" b="1" dirty="0">
                <a:solidFill>
                  <a:srgbClr val="00B050"/>
                </a:solidFill>
                <a:effectLst/>
                <a:latin typeface="Simplified Arabic" panose="02020603050405020304" pitchFamily="18" charset="-78"/>
                <a:ea typeface="Calibri" panose="020F0502020204030204" pitchFamily="34" charset="0"/>
                <a:cs typeface="Arial" panose="020B0604020202020204" pitchFamily="34" charset="0"/>
              </a:rPr>
              <a:t> .</a:t>
            </a:r>
            <a:r>
              <a:rPr lang="ar-SA"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  </a:t>
            </a:r>
            <a:endParaRPr lang="ar-IQ"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15000"/>
              </a:lnSpc>
              <a:spcAft>
                <a:spcPts val="1000"/>
              </a:spcAft>
            </a:pPr>
            <a:r>
              <a:rPr lang="ar-SA"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 4-يوجد توقع مسبق للحركة أو المهارة</a:t>
            </a:r>
            <a:r>
              <a:rPr lang="en-US" sz="5400" b="1" dirty="0">
                <a:solidFill>
                  <a:srgbClr val="00B050"/>
                </a:solidFill>
                <a:effectLst/>
                <a:latin typeface="Simplified Arabic" panose="02020603050405020304" pitchFamily="18" charset="-78"/>
                <a:ea typeface="Calibri" panose="020F0502020204030204" pitchFamily="34" charset="0"/>
                <a:cs typeface="Arial" panose="020B0604020202020204" pitchFamily="34" charset="0"/>
              </a:rPr>
              <a:t> .</a:t>
            </a:r>
            <a:br>
              <a:rPr lang="en-US" sz="5400" b="1" dirty="0">
                <a:solidFill>
                  <a:srgbClr val="00B050"/>
                </a:solidFill>
                <a:effectLst/>
                <a:latin typeface="Simplified Arabic" panose="02020603050405020304" pitchFamily="18" charset="-78"/>
                <a:ea typeface="Calibri" panose="020F0502020204030204" pitchFamily="34" charset="0"/>
                <a:cs typeface="Arial" panose="020B0604020202020204" pitchFamily="34" charset="0"/>
              </a:rPr>
            </a:br>
            <a:r>
              <a:rPr lang="ar-SA"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5-يتطابق الأداء الحركي مع الهدف المرسوم في الدماغ،(تطابق الخطة مع النتيجة)</a:t>
            </a:r>
            <a:br>
              <a:rPr lang="en-US" sz="5400" b="1" dirty="0">
                <a:solidFill>
                  <a:srgbClr val="00B050"/>
                </a:solidFill>
                <a:effectLst/>
                <a:latin typeface="Simplified Arabic" panose="02020603050405020304" pitchFamily="18" charset="-78"/>
                <a:ea typeface="Calibri" panose="020F0502020204030204" pitchFamily="34" charset="0"/>
                <a:cs typeface="Arial" panose="020B0604020202020204" pitchFamily="34" charset="0"/>
              </a:rPr>
            </a:br>
            <a:r>
              <a:rPr lang="ar-SA"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6-التغيير في البرنامج يكون في القسم التحضيري</a:t>
            </a:r>
            <a:r>
              <a:rPr lang="en-US" sz="5400" b="1" dirty="0">
                <a:solidFill>
                  <a:srgbClr val="00B050"/>
                </a:solidFill>
                <a:effectLst/>
                <a:latin typeface="Simplified Arabic" panose="02020603050405020304" pitchFamily="18" charset="-78"/>
                <a:ea typeface="Calibri" panose="020F0502020204030204" pitchFamily="34" charset="0"/>
                <a:cs typeface="Arial" panose="020B0604020202020204" pitchFamily="34" charset="0"/>
              </a:rPr>
              <a:t> .</a:t>
            </a:r>
            <a:r>
              <a:rPr lang="ar-SA"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 </a:t>
            </a:r>
            <a:endParaRPr lang="ar-IQ" sz="5400" b="1" dirty="0">
              <a:solidFill>
                <a:srgbClr val="00B050"/>
              </a:solidFill>
              <a:latin typeface="Calibri" panose="020F0502020204030204" pitchFamily="34" charset="0"/>
              <a:ea typeface="Calibri" panose="020F0502020204030204" pitchFamily="34" charset="0"/>
              <a:cs typeface="Simplified Arabic" panose="02020603050405020304" pitchFamily="18" charset="-78"/>
            </a:endParaRPr>
          </a:p>
          <a:p>
            <a:pPr algn="ctr" rtl="1">
              <a:lnSpc>
                <a:spcPct val="115000"/>
              </a:lnSpc>
              <a:spcAft>
                <a:spcPts val="1000"/>
              </a:spcAft>
            </a:pPr>
            <a:r>
              <a:rPr lang="ar-SA" sz="5400" b="1" dirty="0">
                <a:solidFill>
                  <a:srgbClr val="00B050"/>
                </a:solidFill>
                <a:effectLst/>
                <a:latin typeface="Calibri" panose="020F0502020204030204" pitchFamily="34" charset="0"/>
                <a:ea typeface="Calibri" panose="020F0502020204030204" pitchFamily="34" charset="0"/>
                <a:cs typeface="Simplified Arabic" panose="02020603050405020304" pitchFamily="18" charset="-78"/>
              </a:rPr>
              <a:t> 7-الكشف عن برنامج أو منهج المنافس</a:t>
            </a:r>
            <a:endParaRPr lang="en-US" sz="54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1540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5798">
            <a:off x="4899020" y="11022230"/>
            <a:ext cx="13531543" cy="3065584"/>
            <a:chOff x="0" y="0"/>
            <a:chExt cx="3083192" cy="698500"/>
          </a:xfrm>
        </p:grpSpPr>
        <p:sp>
          <p:nvSpPr>
            <p:cNvPr id="3" name="Freeform 3"/>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FFA916"/>
            </a:solidFill>
          </p:spPr>
        </p:sp>
        <p:sp>
          <p:nvSpPr>
            <p:cNvPr id="4" name="TextBox 4"/>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812304" flipV="1">
            <a:off x="5458552" y="953934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grpSp>
        <p:nvGrpSpPr>
          <p:cNvPr id="6" name="Group 6"/>
          <p:cNvGrpSpPr/>
          <p:nvPr/>
        </p:nvGrpSpPr>
        <p:grpSpPr>
          <a:xfrm rot="-8995798">
            <a:off x="-355651" y="9121343"/>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8998130">
            <a:off x="-5149813" y="-1738765"/>
            <a:ext cx="12822069" cy="690611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8998130">
            <a:off x="-5506703" y="-114237"/>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28049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478181"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439179" y="2095989"/>
            <a:ext cx="5415979" cy="6253862"/>
            <a:chOff x="-43922" y="-69266"/>
            <a:chExt cx="31287467" cy="36127816"/>
          </a:xfrm>
        </p:grpSpPr>
        <p:sp>
          <p:nvSpPr>
            <p:cNvPr id="20" name="Freeform 20"/>
            <p:cNvSpPr/>
            <p:nvPr/>
          </p:nvSpPr>
          <p:spPr>
            <a:xfrm>
              <a:off x="-43922" y="-69266"/>
              <a:ext cx="31287467" cy="36127816"/>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7735" r="-7735"/>
              </a:stretch>
            </a:blipFill>
          </p:spPr>
        </p:sp>
      </p:grpSp>
      <p:sp>
        <p:nvSpPr>
          <p:cNvPr id="21" name="Freeform 21"/>
          <p:cNvSpPr/>
          <p:nvPr/>
        </p:nvSpPr>
        <p:spPr>
          <a:xfrm rot="1792715">
            <a:off x="-615248" y="838449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92182">
            <a:off x="3792011" y="8530453"/>
            <a:ext cx="4644064" cy="220593"/>
          </a:xfrm>
          <a:custGeom>
            <a:avLst/>
            <a:gdLst/>
            <a:ahLst/>
            <a:cxnLst/>
            <a:rect l="l" t="t" r="r" b="b"/>
            <a:pathLst>
              <a:path w="4644064" h="220593">
                <a:moveTo>
                  <a:pt x="0" y="0"/>
                </a:moveTo>
                <a:lnTo>
                  <a:pt x="4644064" y="0"/>
                </a:lnTo>
                <a:lnTo>
                  <a:pt x="4644064" y="220593"/>
                </a:lnTo>
                <a:lnTo>
                  <a:pt x="0" y="220593"/>
                </a:lnTo>
                <a:lnTo>
                  <a:pt x="0" y="0"/>
                </a:lnTo>
                <a:close/>
              </a:path>
            </a:pathLst>
          </a:custGeom>
          <a:blipFill>
            <a:blip r:embed="rId2">
              <a:alphaModFix amt="80000"/>
            </a:blip>
            <a:stretch>
              <a:fillRect/>
            </a:stretch>
          </a:blipFill>
        </p:spPr>
      </p:sp>
      <p:sp>
        <p:nvSpPr>
          <p:cNvPr id="37" name="مستطيل 36"/>
          <p:cNvSpPr/>
          <p:nvPr/>
        </p:nvSpPr>
        <p:spPr>
          <a:xfrm>
            <a:off x="11362762" y="1409700"/>
            <a:ext cx="5799583" cy="888074"/>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300" b="1" dirty="0">
                <a:solidFill>
                  <a:schemeClr val="bg1"/>
                </a:solidFill>
              </a:rPr>
              <a:t>الفئة المستهدفة </a:t>
            </a:r>
          </a:p>
        </p:txBody>
      </p:sp>
      <p:sp>
        <p:nvSpPr>
          <p:cNvPr id="49" name="مربع نص 48">
            <a:extLst>
              <a:ext uri="{FF2B5EF4-FFF2-40B4-BE49-F238E27FC236}">
                <a16:creationId xmlns:a16="http://schemas.microsoft.com/office/drawing/2014/main" id="{9E2CD3CC-8931-4A7A-B645-103D7B2FF7DF}"/>
              </a:ext>
            </a:extLst>
          </p:cNvPr>
          <p:cNvSpPr txBox="1"/>
          <p:nvPr/>
        </p:nvSpPr>
        <p:spPr>
          <a:xfrm>
            <a:off x="7704527" y="3195781"/>
            <a:ext cx="1058347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ar-IQ" sz="3600" b="1" dirty="0"/>
              <a:t>طلاب المرحلة الثالثة – كلية التربية البدنية وعلوم الرياضة – جامعة البصرة</a:t>
            </a:r>
            <a:endParaRPr lang="en-US" sz="3600" b="1" dirty="0"/>
          </a:p>
        </p:txBody>
      </p:sp>
      <p:grpSp>
        <p:nvGrpSpPr>
          <p:cNvPr id="50" name="مجموعة 49">
            <a:extLst>
              <a:ext uri="{FF2B5EF4-FFF2-40B4-BE49-F238E27FC236}">
                <a16:creationId xmlns:a16="http://schemas.microsoft.com/office/drawing/2014/main" id="{112A6465-1F79-4D19-8EFD-80193AB9509C}"/>
              </a:ext>
            </a:extLst>
          </p:cNvPr>
          <p:cNvGrpSpPr/>
          <p:nvPr/>
        </p:nvGrpSpPr>
        <p:grpSpPr>
          <a:xfrm>
            <a:off x="8709580" y="4834392"/>
            <a:ext cx="9144294" cy="1121817"/>
            <a:chOff x="1208110" y="1537364"/>
            <a:chExt cx="6754739" cy="1121817"/>
          </a:xfrm>
        </p:grpSpPr>
        <p:sp>
          <p:nvSpPr>
            <p:cNvPr id="51" name="مستطيل: زوايا علوية مستديرة 50">
              <a:extLst>
                <a:ext uri="{FF2B5EF4-FFF2-40B4-BE49-F238E27FC236}">
                  <a16:creationId xmlns:a16="http://schemas.microsoft.com/office/drawing/2014/main" id="{6CE18372-5988-4E0C-8E7A-3263CA15BB27}"/>
                </a:ext>
              </a:extLst>
            </p:cNvPr>
            <p:cNvSpPr/>
            <p:nvPr/>
          </p:nvSpPr>
          <p:spPr>
            <a:xfrm rot="5400000">
              <a:off x="4024571" y="-1279097"/>
              <a:ext cx="1121817" cy="6754739"/>
            </a:xfrm>
            <a:prstGeom prst="round2SameRect">
              <a:avLst/>
            </a:prstGeom>
            <a:solidFill>
              <a:srgbClr val="FEB80A">
                <a:lumMod val="40000"/>
                <a:lumOff val="60000"/>
                <a:alpha val="90000"/>
              </a:srgbClr>
            </a:solidFill>
            <a:ln w="25400" cap="flat" cmpd="sng" algn="ctr">
              <a:solidFill>
                <a:srgbClr val="3891A7">
                  <a:hueOff val="0"/>
                  <a:satOff val="0"/>
                  <a:lumOff val="0"/>
                  <a:alphaOff val="0"/>
                </a:srgbClr>
              </a:solidFill>
              <a:prstDash val="solid"/>
            </a:ln>
            <a:effectLst/>
          </p:spPr>
        </p:sp>
        <p:sp>
          <p:nvSpPr>
            <p:cNvPr id="52" name="مستطيل: زوايا علوية مستديرة 4">
              <a:extLst>
                <a:ext uri="{FF2B5EF4-FFF2-40B4-BE49-F238E27FC236}">
                  <a16:creationId xmlns:a16="http://schemas.microsoft.com/office/drawing/2014/main" id="{41275386-8826-4BCD-961D-6AC02AF09F14}"/>
                </a:ext>
              </a:extLst>
            </p:cNvPr>
            <p:cNvSpPr txBox="1"/>
            <p:nvPr/>
          </p:nvSpPr>
          <p:spPr>
            <a:xfrm>
              <a:off x="1208111" y="1592126"/>
              <a:ext cx="6699976" cy="1012291"/>
            </a:xfrm>
            <a:prstGeom prst="rect">
              <a:avLst/>
            </a:prstGeom>
            <a:noFill/>
            <a:ln>
              <a:noFill/>
            </a:ln>
            <a:effectLst/>
          </p:spPr>
          <p:txBody>
            <a:bodyPr spcFirstLastPara="0" vert="horz" wrap="square" lIns="256032" tIns="22860" rIns="22860" bIns="22860" numCol="1" spcCol="1270" anchor="ctr" anchorCtr="0">
              <a:noAutofit/>
            </a:bodyPr>
            <a:lstStyle/>
            <a:p>
              <a:pPr marL="285750" marR="0" lvl="1" indent="-285750" algn="ctr" defTabSz="1600200" eaLnBrk="1" fontAlgn="auto" latinLnBrk="0" hangingPunct="1">
                <a:lnSpc>
                  <a:spcPct val="90000"/>
                </a:lnSpc>
                <a:spcBef>
                  <a:spcPct val="0"/>
                </a:spcBef>
                <a:spcAft>
                  <a:spcPct val="15000"/>
                </a:spcAft>
                <a:buClrTx/>
                <a:buSzTx/>
                <a:buFontTx/>
                <a:buChar char="•"/>
                <a:tabLst/>
                <a:defRPr/>
              </a:pPr>
              <a:r>
                <a:rPr kumimoji="0" lang="ar-IQ"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المكان : كلية التربية البدنية وعلوم الرياضة – جامعة البصرة</a:t>
              </a:r>
              <a:endParaRPr kumimoji="0" lang="en-US" sz="3600" b="1"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grpSp>
        <p:nvGrpSpPr>
          <p:cNvPr id="53" name="مجموعة 52">
            <a:extLst>
              <a:ext uri="{FF2B5EF4-FFF2-40B4-BE49-F238E27FC236}">
                <a16:creationId xmlns:a16="http://schemas.microsoft.com/office/drawing/2014/main" id="{F8E85FEF-2395-4EA5-96A7-2D757C914B88}"/>
              </a:ext>
            </a:extLst>
          </p:cNvPr>
          <p:cNvGrpSpPr/>
          <p:nvPr/>
        </p:nvGrpSpPr>
        <p:grpSpPr>
          <a:xfrm>
            <a:off x="9794666" y="6687261"/>
            <a:ext cx="7328078" cy="1121817"/>
            <a:chOff x="1208110" y="3070652"/>
            <a:chExt cx="6754739" cy="1121817"/>
          </a:xfrm>
        </p:grpSpPr>
        <p:sp>
          <p:nvSpPr>
            <p:cNvPr id="54" name="مستطيل: زوايا علوية مستديرة 53">
              <a:extLst>
                <a:ext uri="{FF2B5EF4-FFF2-40B4-BE49-F238E27FC236}">
                  <a16:creationId xmlns:a16="http://schemas.microsoft.com/office/drawing/2014/main" id="{C046DA6F-8615-4CC3-AF2E-F8BBA0442101}"/>
                </a:ext>
              </a:extLst>
            </p:cNvPr>
            <p:cNvSpPr/>
            <p:nvPr/>
          </p:nvSpPr>
          <p:spPr>
            <a:xfrm rot="5400000">
              <a:off x="4024571" y="254191"/>
              <a:ext cx="1121817" cy="6754739"/>
            </a:xfrm>
            <a:prstGeom prst="round2SameRect">
              <a:avLst/>
            </a:prstGeom>
            <a:solidFill>
              <a:srgbClr val="84AA33">
                <a:lumMod val="20000"/>
                <a:lumOff val="80000"/>
                <a:alpha val="90000"/>
              </a:srgbClr>
            </a:solidFill>
            <a:ln w="25400" cap="flat" cmpd="sng" algn="ctr">
              <a:solidFill>
                <a:srgbClr val="3891A7">
                  <a:hueOff val="0"/>
                  <a:satOff val="0"/>
                  <a:lumOff val="0"/>
                  <a:alphaOff val="0"/>
                </a:srgbClr>
              </a:solidFill>
              <a:prstDash val="solid"/>
            </a:ln>
            <a:effectLst/>
          </p:spPr>
        </p:sp>
        <p:sp>
          <p:nvSpPr>
            <p:cNvPr id="55" name="مستطيل: زوايا علوية مستديرة 4">
              <a:extLst>
                <a:ext uri="{FF2B5EF4-FFF2-40B4-BE49-F238E27FC236}">
                  <a16:creationId xmlns:a16="http://schemas.microsoft.com/office/drawing/2014/main" id="{C140F8BF-2496-4956-8F30-B98BA8D50A11}"/>
                </a:ext>
              </a:extLst>
            </p:cNvPr>
            <p:cNvSpPr txBox="1"/>
            <p:nvPr/>
          </p:nvSpPr>
          <p:spPr>
            <a:xfrm>
              <a:off x="1208111" y="3125415"/>
              <a:ext cx="6699976" cy="1012291"/>
            </a:xfrm>
            <a:prstGeom prst="rect">
              <a:avLst/>
            </a:prstGeom>
            <a:noFill/>
            <a:ln>
              <a:noFill/>
            </a:ln>
            <a:effectLst/>
          </p:spPr>
          <p:txBody>
            <a:bodyPr spcFirstLastPara="0" vert="horz" wrap="square" lIns="391160" tIns="34925" rIns="34925" bIns="34925" numCol="1" spcCol="1270" anchor="ctr" anchorCtr="0">
              <a:noAutofit/>
            </a:bodyPr>
            <a:lstStyle/>
            <a:p>
              <a:pPr marL="285750" marR="0" lvl="1" indent="-285750" algn="r" defTabSz="2444750" eaLnBrk="1" fontAlgn="auto" latinLnBrk="0" hangingPunct="1">
                <a:lnSpc>
                  <a:spcPct val="90000"/>
                </a:lnSpc>
                <a:spcBef>
                  <a:spcPct val="0"/>
                </a:spcBef>
                <a:spcAft>
                  <a:spcPct val="15000"/>
                </a:spcAft>
                <a:buClrTx/>
                <a:buSzTx/>
                <a:buFontTx/>
                <a:buChar char="•"/>
                <a:tabLst/>
                <a:defRPr/>
              </a:pPr>
              <a:r>
                <a:rPr kumimoji="0" lang="ar-IQ"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rPr>
                <a:t>زمن المحاضرة : ساعتان</a:t>
              </a:r>
              <a:endParaRPr kumimoji="0" lang="en-US" sz="5500" b="0" i="0" u="none" strike="noStrike" kern="1200" cap="none" spc="0" normalizeH="0" baseline="0" noProof="0" dirty="0">
                <a:ln>
                  <a:noFill/>
                </a:ln>
                <a:solidFill>
                  <a:sysClr val="windowText" lastClr="000000">
                    <a:hueOff val="0"/>
                    <a:satOff val="0"/>
                    <a:lumOff val="0"/>
                    <a:alphaOff val="0"/>
                  </a:sysClr>
                </a:solidFill>
                <a:effectLst/>
                <a:uLnTx/>
                <a:uFillTx/>
                <a:latin typeface="Gill Sans MT"/>
                <a:ea typeface="+mn-ea"/>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9" name="TextBox 9"/>
          <p:cNvSpPr txBox="1"/>
          <p:nvPr/>
        </p:nvSpPr>
        <p:spPr>
          <a:xfrm>
            <a:off x="-371661" y="9286429"/>
            <a:ext cx="6523965" cy="1000571"/>
          </a:xfrm>
          <a:prstGeom prst="rect">
            <a:avLst/>
          </a:prstGeom>
        </p:spPr>
        <p:txBody>
          <a:bodyPr lIns="50800" tIns="50800" rIns="50800" bIns="50800" rtlCol="0" anchor="ctr"/>
          <a:lstStyle/>
          <a:p>
            <a:pPr algn="ctr">
              <a:lnSpc>
                <a:spcPts val="2659"/>
              </a:lnSpc>
            </a:pPr>
            <a:endParaRPr/>
          </a:p>
        </p:txBody>
      </p:sp>
      <p:sp>
        <p:nvSpPr>
          <p:cNvPr id="32" name="Freeform 2">
            <a:extLst>
              <a:ext uri="{FF2B5EF4-FFF2-40B4-BE49-F238E27FC236}">
                <a16:creationId xmlns:a16="http://schemas.microsoft.com/office/drawing/2014/main" id="{B4AEFBC7-56B4-4630-8885-D9F6A2EF2764}"/>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0" name="مربع نص 9">
            <a:extLst>
              <a:ext uri="{FF2B5EF4-FFF2-40B4-BE49-F238E27FC236}">
                <a16:creationId xmlns:a16="http://schemas.microsoft.com/office/drawing/2014/main" id="{782FF4F8-C5E0-43B3-B05B-5A305A500CBF}"/>
              </a:ext>
            </a:extLst>
          </p:cNvPr>
          <p:cNvSpPr txBox="1"/>
          <p:nvPr/>
        </p:nvSpPr>
        <p:spPr>
          <a:xfrm>
            <a:off x="152400" y="38100"/>
            <a:ext cx="18135600" cy="9098388"/>
          </a:xfrm>
          <a:prstGeom prst="rect">
            <a:avLst/>
          </a:prstGeom>
          <a:noFill/>
        </p:spPr>
        <p:txBody>
          <a:bodyPr wrap="square">
            <a:spAutoFit/>
          </a:bodyPr>
          <a:lstStyle/>
          <a:p>
            <a:pPr algn="just" rtl="1">
              <a:lnSpc>
                <a:spcPct val="115000"/>
              </a:lnSpc>
              <a:spcAft>
                <a:spcPts val="1000"/>
              </a:spcAft>
            </a:pPr>
            <a:r>
              <a:rPr lang="ar-IQ" sz="72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ولتطوير التوافق الحركي ينبغي الأخذ ببعض </a:t>
            </a:r>
            <a:r>
              <a:rPr lang="ar-IQ" sz="7200" b="1" dirty="0" err="1">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الإعتبارات</a:t>
            </a:r>
            <a:r>
              <a:rPr lang="ar-IQ" sz="72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ومنها:</a:t>
            </a:r>
            <a:endParaRPr lang="en-US" sz="72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mj-lt"/>
              <a:buAutoNum type="arabicPeriod"/>
            </a:pPr>
            <a:r>
              <a:rPr lang="ar-IQ" sz="7200" dirty="0">
                <a:effectLst/>
                <a:latin typeface="Calibri" panose="020F0502020204030204" pitchFamily="34" charset="0"/>
                <a:ea typeface="Calibri" panose="020F0502020204030204" pitchFamily="34" charset="0"/>
                <a:cs typeface="Simplified Arabic" panose="02020603050405020304" pitchFamily="18" charset="-78"/>
              </a:rPr>
              <a:t>التدرّج في التمرين أو التدريب من السهل إلى الصعب.</a:t>
            </a:r>
            <a:endParaRPr lang="en-US" sz="7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buFont typeface="+mj-lt"/>
              <a:buAutoNum type="arabicPeriod"/>
            </a:pPr>
            <a:r>
              <a:rPr lang="ar-IQ" sz="7200" dirty="0">
                <a:effectLst/>
                <a:latin typeface="Calibri" panose="020F0502020204030204" pitchFamily="34" charset="0"/>
                <a:ea typeface="Calibri" panose="020F0502020204030204" pitchFamily="34" charset="0"/>
                <a:cs typeface="Simplified Arabic" panose="02020603050405020304" pitchFamily="18" charset="-78"/>
              </a:rPr>
              <a:t>تشابه تمرينات التوافق الحركي مع نوع الفعالية أو اللعبة التي يمارسها المتعلم.</a:t>
            </a:r>
            <a:endParaRPr lang="en-US" sz="7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mj-lt"/>
              <a:buAutoNum type="arabicPeriod"/>
            </a:pPr>
            <a:r>
              <a:rPr lang="ar-IQ" sz="7200" dirty="0" err="1">
                <a:effectLst/>
                <a:latin typeface="Calibri" panose="020F0502020204030204" pitchFamily="34" charset="0"/>
                <a:ea typeface="Calibri" panose="020F0502020204030204" pitchFamily="34" charset="0"/>
                <a:cs typeface="Simplified Arabic" panose="02020603050405020304" pitchFamily="18" charset="-78"/>
              </a:rPr>
              <a:t>الإستمرار</a:t>
            </a:r>
            <a:r>
              <a:rPr lang="ar-IQ" sz="7200" dirty="0">
                <a:effectLst/>
                <a:latin typeface="Calibri" panose="020F0502020204030204" pitchFamily="34" charset="0"/>
                <a:ea typeface="Calibri" panose="020F0502020204030204" pitchFamily="34" charset="0"/>
                <a:cs typeface="Simplified Arabic" panose="02020603050405020304" pitchFamily="18" charset="-78"/>
              </a:rPr>
              <a:t> في أداء التمرين وتكراره حتى تتكون </a:t>
            </a:r>
            <a:r>
              <a:rPr lang="ar-IQ" sz="7200" dirty="0" err="1">
                <a:effectLst/>
                <a:latin typeface="Calibri" panose="020F0502020204030204" pitchFamily="34" charset="0"/>
                <a:ea typeface="Calibri" panose="020F0502020204030204" pitchFamily="34" charset="0"/>
                <a:cs typeface="Simplified Arabic" panose="02020603050405020304" pitchFamily="18" charset="-78"/>
              </a:rPr>
              <a:t>الإستجابة</a:t>
            </a:r>
            <a:r>
              <a:rPr lang="ar-IQ" sz="7200" dirty="0">
                <a:effectLst/>
                <a:latin typeface="Calibri" panose="020F0502020204030204" pitchFamily="34" charset="0"/>
                <a:ea typeface="Calibri" panose="020F0502020204030204" pitchFamily="34" charset="0"/>
                <a:cs typeface="Simplified Arabic" panose="02020603050405020304" pitchFamily="18" charset="-78"/>
              </a:rPr>
              <a:t> العضلية للأداء الحركي بمستوىً عالٍ لأنَّ التوافق يحتاج إلى ذلك.</a:t>
            </a:r>
            <a:endParaRPr lang="en-US" sz="7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404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1765300" y="10149589"/>
            <a:ext cx="13758345"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5129591" y="9086430"/>
            <a:ext cx="13531543"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578981" y="-1870630"/>
            <a:ext cx="13758345"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316170" y="-96463"/>
            <a:ext cx="14503583"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rot="-1813147">
            <a:off x="9836813" y="1312669"/>
            <a:ext cx="8743695" cy="7661663"/>
          </a:xfrm>
          <a:custGeom>
            <a:avLst/>
            <a:gdLst/>
            <a:ahLst/>
            <a:cxnLst/>
            <a:rect l="l" t="t" r="r" b="b"/>
            <a:pathLst>
              <a:path w="8743695" h="7661663">
                <a:moveTo>
                  <a:pt x="0" y="0"/>
                </a:moveTo>
                <a:lnTo>
                  <a:pt x="8743694" y="0"/>
                </a:lnTo>
                <a:lnTo>
                  <a:pt x="8743694" y="7661662"/>
                </a:lnTo>
                <a:lnTo>
                  <a:pt x="0" y="7661662"/>
                </a:lnTo>
                <a:lnTo>
                  <a:pt x="0" y="0"/>
                </a:lnTo>
                <a:close/>
              </a:path>
            </a:pathLst>
          </a:custGeom>
          <a:blipFill>
            <a:blip r:embed="rId3"/>
            <a:stretch>
              <a:fillRect/>
            </a:stretch>
          </a:blipFill>
        </p:spPr>
      </p:sp>
      <p:grpSp>
        <p:nvGrpSpPr>
          <p:cNvPr id="16" name="Group 16"/>
          <p:cNvGrpSpPr/>
          <p:nvPr/>
        </p:nvGrpSpPr>
        <p:grpSpPr>
          <a:xfrm>
            <a:off x="10595487" y="939081"/>
            <a:ext cx="7226346" cy="8408839"/>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10819302" y="1229804"/>
            <a:ext cx="6778716" cy="7827392"/>
            <a:chOff x="0" y="0"/>
            <a:chExt cx="31287555" cy="36127779"/>
          </a:xfrm>
        </p:grpSpPr>
        <p:sp>
          <p:nvSpPr>
            <p:cNvPr id="20" name="Freeform 20"/>
            <p:cNvSpPr/>
            <p:nvPr/>
          </p:nvSpPr>
          <p:spPr>
            <a:xfrm>
              <a:off x="0" y="0"/>
              <a:ext cx="31287467" cy="36127817"/>
            </a:xfrm>
            <a:custGeom>
              <a:avLst/>
              <a:gdLst/>
              <a:ahLst/>
              <a:cxnLst/>
              <a:rect l="l" t="t" r="r" b="b"/>
              <a:pathLst>
                <a:path w="31287467" h="36127817">
                  <a:moveTo>
                    <a:pt x="15643733" y="0"/>
                  </a:moveTo>
                  <a:lnTo>
                    <a:pt x="0" y="9031859"/>
                  </a:lnTo>
                  <a:lnTo>
                    <a:pt x="0" y="27095831"/>
                  </a:lnTo>
                  <a:lnTo>
                    <a:pt x="15643733" y="36127817"/>
                  </a:lnTo>
                  <a:lnTo>
                    <a:pt x="31287467" y="27095958"/>
                  </a:lnTo>
                  <a:lnTo>
                    <a:pt x="31287467" y="9031859"/>
                  </a:lnTo>
                  <a:lnTo>
                    <a:pt x="15643861" y="0"/>
                  </a:lnTo>
                  <a:close/>
                </a:path>
              </a:pathLst>
            </a:custGeom>
            <a:blipFill>
              <a:blip r:embed="rId4"/>
              <a:stretch>
                <a:fillRect l="-57349" r="-15856"/>
              </a:stretch>
            </a:blipFill>
          </p:spPr>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27" name="TextBox 27"/>
          <p:cNvSpPr txBox="1"/>
          <p:nvPr/>
        </p:nvSpPr>
        <p:spPr>
          <a:xfrm>
            <a:off x="1028700" y="3654741"/>
            <a:ext cx="8618543" cy="1832015"/>
          </a:xfrm>
          <a:prstGeom prst="rect">
            <a:avLst/>
          </a:prstGeom>
        </p:spPr>
        <p:txBody>
          <a:bodyPr lIns="0" tIns="0" rIns="0" bIns="0" rtlCol="0" anchor="t">
            <a:spAutoFit/>
          </a:bodyPr>
          <a:lstStyle/>
          <a:p>
            <a:pPr algn="l">
              <a:lnSpc>
                <a:spcPts val="13305"/>
              </a:lnSpc>
            </a:pPr>
            <a:r>
              <a:rPr lang="en-US" sz="11671">
                <a:solidFill>
                  <a:srgbClr val="000000"/>
                </a:solidFill>
                <a:latin typeface="Poppins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78059"/>
            <a:ext cx="8743695" cy="8408839"/>
            <a:chOff x="9299" y="1078059"/>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535399" y="1078059"/>
              <a:ext cx="7465597" cy="8408839"/>
              <a:chOff x="0" y="63695"/>
              <a:chExt cx="721626" cy="812800"/>
            </a:xfrm>
          </p:grpSpPr>
          <p:sp>
            <p:nvSpPr>
              <p:cNvPr id="7" name="Freeform 7"/>
              <p:cNvSpPr/>
              <p:nvPr/>
            </p:nvSpPr>
            <p:spPr>
              <a:xfrm>
                <a:off x="23126" y="63695"/>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24A59"/>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grpSp>
        <p:nvGrpSpPr>
          <p:cNvPr id="16" name="Group 16"/>
          <p:cNvGrpSpPr/>
          <p:nvPr/>
        </p:nvGrpSpPr>
        <p:grpSpPr>
          <a:xfrm>
            <a:off x="3599525" y="1585023"/>
            <a:ext cx="1563243" cy="1819046"/>
            <a:chOff x="0" y="0"/>
            <a:chExt cx="698500" cy="812800"/>
          </a:xfrm>
        </p:grpSpPr>
        <p:sp>
          <p:nvSpPr>
            <p:cNvPr id="17" name="Freeform 17"/>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18" name="TextBox 1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3182645" y="1585023"/>
            <a:ext cx="1563243" cy="1819046"/>
            <a:chOff x="0" y="0"/>
            <a:chExt cx="698500" cy="812800"/>
          </a:xfrm>
        </p:grpSpPr>
        <p:sp>
          <p:nvSpPr>
            <p:cNvPr id="20" name="Freeform 2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0000">
                <a:alpha val="0"/>
              </a:srgbClr>
            </a:solidFill>
            <a:ln w="85725" cap="sq">
              <a:solidFill>
                <a:srgbClr val="FFA916"/>
              </a:solidFill>
              <a:prstDash val="solid"/>
              <a:miter/>
            </a:ln>
          </p:spPr>
        </p:sp>
        <p:sp>
          <p:nvSpPr>
            <p:cNvPr id="21" name="TextBox 21"/>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3890107" y="2109080"/>
            <a:ext cx="982079" cy="770932"/>
          </a:xfrm>
          <a:custGeom>
            <a:avLst/>
            <a:gdLst/>
            <a:ahLst/>
            <a:cxnLst/>
            <a:rect l="l" t="t" r="r" b="b"/>
            <a:pathLst>
              <a:path w="982079" h="770932">
                <a:moveTo>
                  <a:pt x="0" y="0"/>
                </a:moveTo>
                <a:lnTo>
                  <a:pt x="982079" y="0"/>
                </a:lnTo>
                <a:lnTo>
                  <a:pt x="982079" y="770932"/>
                </a:lnTo>
                <a:lnTo>
                  <a:pt x="0" y="770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3" name="Freeform 23"/>
          <p:cNvSpPr/>
          <p:nvPr/>
        </p:nvSpPr>
        <p:spPr>
          <a:xfrm>
            <a:off x="13473487" y="2109080"/>
            <a:ext cx="981558" cy="770932"/>
          </a:xfrm>
          <a:custGeom>
            <a:avLst/>
            <a:gdLst/>
            <a:ahLst/>
            <a:cxnLst/>
            <a:rect l="l" t="t" r="r" b="b"/>
            <a:pathLst>
              <a:path w="981558" h="770932">
                <a:moveTo>
                  <a:pt x="0" y="0"/>
                </a:moveTo>
                <a:lnTo>
                  <a:pt x="981559" y="0"/>
                </a:lnTo>
                <a:lnTo>
                  <a:pt x="981559" y="770932"/>
                </a:lnTo>
                <a:lnTo>
                  <a:pt x="0" y="770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9" name="مستطيل 28"/>
          <p:cNvSpPr/>
          <p:nvPr/>
        </p:nvSpPr>
        <p:spPr>
          <a:xfrm>
            <a:off x="11734801" y="3571896"/>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طريقة التقديم</a:t>
            </a:r>
          </a:p>
        </p:txBody>
      </p:sp>
      <p:sp>
        <p:nvSpPr>
          <p:cNvPr id="30" name="مستطيل 29"/>
          <p:cNvSpPr/>
          <p:nvPr/>
        </p:nvSpPr>
        <p:spPr>
          <a:xfrm>
            <a:off x="11734800" y="4332964"/>
            <a:ext cx="4357113" cy="2748253"/>
          </a:xfrm>
          <a:prstGeom prst="rect">
            <a:avLst/>
          </a:prstGeom>
        </p:spPr>
        <p:txBody>
          <a:bodyPr wrap="square">
            <a:spAutoFit/>
          </a:bodyPr>
          <a:lstStyle/>
          <a:p>
            <a:pPr marL="571500" indent="-571500" algn="justLow" rtl="1">
              <a:lnSpc>
                <a:spcPct val="150000"/>
              </a:lnSpc>
              <a:buFont typeface="Arial" pitchFamily="34" charset="0"/>
              <a:buChar char="•"/>
            </a:pPr>
            <a:r>
              <a:rPr lang="ar-IQ" sz="4000" b="1" dirty="0">
                <a:solidFill>
                  <a:schemeClr val="bg1"/>
                </a:solidFill>
              </a:rPr>
              <a:t>الشــــرح النظري</a:t>
            </a:r>
          </a:p>
          <a:p>
            <a:pPr marL="411480" indent="-411480" algn="justLow" rtl="1">
              <a:lnSpc>
                <a:spcPct val="150000"/>
              </a:lnSpc>
              <a:buFont typeface="Arial" pitchFamily="34" charset="0"/>
              <a:buChar char="•"/>
            </a:pPr>
            <a:r>
              <a:rPr lang="ar-IQ" sz="4000" b="1" dirty="0">
                <a:solidFill>
                  <a:schemeClr val="bg1"/>
                </a:solidFill>
              </a:rPr>
              <a:t>الأمثلـــــة العمـلية</a:t>
            </a:r>
          </a:p>
          <a:p>
            <a:pPr marL="411480" indent="-411480" algn="justLow" rtl="1">
              <a:lnSpc>
                <a:spcPct val="150000"/>
              </a:lnSpc>
              <a:buFont typeface="Arial" pitchFamily="34" charset="0"/>
              <a:buChar char="•"/>
            </a:pPr>
            <a:r>
              <a:rPr lang="ar-IQ" sz="4000" b="1" dirty="0">
                <a:solidFill>
                  <a:schemeClr val="bg1"/>
                </a:solidFill>
              </a:rPr>
              <a:t>الأنشطة التفـاعلية</a:t>
            </a:r>
            <a:endParaRPr lang="ar-IQ" sz="4000" b="1" dirty="0"/>
          </a:p>
        </p:txBody>
      </p:sp>
      <p:sp>
        <p:nvSpPr>
          <p:cNvPr id="31" name="مستطيل 30"/>
          <p:cNvSpPr/>
          <p:nvPr/>
        </p:nvSpPr>
        <p:spPr>
          <a:xfrm>
            <a:off x="2509543" y="3543300"/>
            <a:ext cx="4357113" cy="701040"/>
          </a:xfrm>
          <a:prstGeom prst="rect">
            <a:avLst/>
          </a:prstGeom>
          <a:solidFill>
            <a:srgbClr val="FFC0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tx1"/>
                </a:solidFill>
              </a:rPr>
              <a:t>وسائل التقديم</a:t>
            </a:r>
          </a:p>
        </p:txBody>
      </p:sp>
      <p:sp>
        <p:nvSpPr>
          <p:cNvPr id="32" name="مستطيل 31"/>
          <p:cNvSpPr/>
          <p:nvPr/>
        </p:nvSpPr>
        <p:spPr>
          <a:xfrm>
            <a:off x="1058144" y="4304368"/>
            <a:ext cx="6180856" cy="2748253"/>
          </a:xfrm>
          <a:prstGeom prst="rect">
            <a:avLst/>
          </a:prstGeom>
        </p:spPr>
        <p:txBody>
          <a:bodyPr wrap="square">
            <a:spAutoFit/>
          </a:bodyPr>
          <a:lstStyle/>
          <a:p>
            <a:pPr marL="430530" indent="-430530" algn="justLow" rtl="1">
              <a:lnSpc>
                <a:spcPct val="150000"/>
              </a:lnSpc>
              <a:buFont typeface="Arial" pitchFamily="34" charset="0"/>
              <a:buChar char="•"/>
            </a:pPr>
            <a:r>
              <a:rPr lang="ar-IQ" sz="4000" b="1" dirty="0">
                <a:solidFill>
                  <a:schemeClr val="bg1"/>
                </a:solidFill>
              </a:rPr>
              <a:t>شرائح باوربوينت</a:t>
            </a:r>
          </a:p>
          <a:p>
            <a:pPr marL="411480" indent="-411480" algn="justLow" rtl="1">
              <a:lnSpc>
                <a:spcPct val="150000"/>
              </a:lnSpc>
              <a:buFont typeface="Arial" pitchFamily="34" charset="0"/>
              <a:buChar char="•"/>
            </a:pPr>
            <a:r>
              <a:rPr lang="ar-IQ" sz="4000" b="1" dirty="0">
                <a:solidFill>
                  <a:schemeClr val="bg1"/>
                </a:solidFill>
              </a:rPr>
              <a:t>مقاطـــــــع فيديو</a:t>
            </a:r>
          </a:p>
          <a:p>
            <a:pPr marL="411480" indent="-411480" algn="justLow" rtl="1">
              <a:lnSpc>
                <a:spcPct val="150000"/>
              </a:lnSpc>
              <a:buFont typeface="Arial" pitchFamily="34" charset="0"/>
              <a:buChar char="•"/>
            </a:pPr>
            <a:r>
              <a:rPr lang="ar-IQ" sz="4000" b="1" dirty="0">
                <a:solidFill>
                  <a:schemeClr val="bg1"/>
                </a:solidFill>
              </a:rPr>
              <a:t>اختبارات قصيرة و مناقشة</a:t>
            </a:r>
          </a:p>
        </p:txBody>
      </p:sp>
      <p:sp>
        <p:nvSpPr>
          <p:cNvPr id="33" name="Title 1"/>
          <p:cNvSpPr txBox="1">
            <a:spLocks/>
          </p:cNvSpPr>
          <p:nvPr/>
        </p:nvSpPr>
        <p:spPr>
          <a:xfrm>
            <a:off x="6806278" y="942565"/>
            <a:ext cx="4709936"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rPr>
              <a:t>طريقة تقديم المحتوى </a:t>
            </a:r>
            <a:endParaRPr lang="en-US" sz="4800" b="1" dirty="0">
              <a:ln w="10541" cmpd="sng">
                <a:solidFill>
                  <a:schemeClr val="accent1">
                    <a:shade val="88000"/>
                    <a:satMod val="110000"/>
                  </a:schemeClr>
                </a:solidFill>
                <a:prstDash val="solid"/>
              </a:ln>
              <a:latin typeface="Traditional Arabic" panose="02020603050405020304" pitchFamily="18" charset="-78"/>
              <a:cs typeface="Traditional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مجموعة 24"/>
          <p:cNvGrpSpPr/>
          <p:nvPr/>
        </p:nvGrpSpPr>
        <p:grpSpPr>
          <a:xfrm>
            <a:off x="9071776" y="116960"/>
            <a:ext cx="14503583" cy="9444383"/>
            <a:chOff x="9071776" y="116960"/>
            <a:chExt cx="14503583" cy="9444383"/>
          </a:xfrm>
        </p:grpSpPr>
        <p:grpSp>
          <p:nvGrpSpPr>
            <p:cNvPr id="35" name="مجموعة 34"/>
            <p:cNvGrpSpPr/>
            <p:nvPr/>
          </p:nvGrpSpPr>
          <p:grpSpPr>
            <a:xfrm>
              <a:off x="9071776" y="116960"/>
              <a:ext cx="14503583" cy="9444383"/>
              <a:chOff x="9071776" y="116960"/>
              <a:chExt cx="14503583" cy="9444383"/>
            </a:xfrm>
          </p:grpSpPr>
          <p:grpSp>
            <p:nvGrpSpPr>
              <p:cNvPr id="9" name="Group 9"/>
              <p:cNvGrpSpPr/>
              <p:nvPr/>
            </p:nvGrpSpPr>
            <p:grpSpPr>
              <a:xfrm rot="-1787783">
                <a:off x="9071776" y="116960"/>
                <a:ext cx="14503583" cy="7811799"/>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4" name="مجموعة 33"/>
              <p:cNvGrpSpPr/>
              <p:nvPr/>
            </p:nvGrpSpPr>
            <p:grpSpPr>
              <a:xfrm>
                <a:off x="9592419" y="1152504"/>
                <a:ext cx="8743695" cy="8408839"/>
                <a:chOff x="9592419" y="1152504"/>
                <a:chExt cx="8743695" cy="8408839"/>
              </a:xfrm>
            </p:grpSpPr>
            <p:sp>
              <p:nvSpPr>
                <p:cNvPr id="12" name="Freeform 12"/>
                <p:cNvSpPr/>
                <p:nvPr/>
              </p:nvSpPr>
              <p:spPr>
                <a:xfrm rot="-1813147">
                  <a:off x="959241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13" name="Group 13"/>
                <p:cNvGrpSpPr/>
                <p:nvPr/>
              </p:nvGrpSpPr>
              <p:grpSpPr>
                <a:xfrm>
                  <a:off x="10363201" y="1152504"/>
                  <a:ext cx="7238998" cy="8408839"/>
                  <a:chOff x="-1223" y="0"/>
                  <a:chExt cx="699723" cy="812800"/>
                </a:xfrm>
              </p:grpSpPr>
              <p:sp>
                <p:nvSpPr>
                  <p:cNvPr id="14" name="Freeform 14"/>
                  <p:cNvSpPr/>
                  <p:nvPr/>
                </p:nvSpPr>
                <p:spPr>
                  <a:xfrm>
                    <a:off x="-1223"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15" name="TextBox 15"/>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grpSp>
        <p:sp>
          <p:nvSpPr>
            <p:cNvPr id="29" name="مستطيل 28"/>
            <p:cNvSpPr/>
            <p:nvPr/>
          </p:nvSpPr>
          <p:spPr>
            <a:xfrm>
              <a:off x="11727943" y="255957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الهدف العام </a:t>
              </a:r>
            </a:p>
          </p:txBody>
        </p:sp>
        <p:sp>
          <p:nvSpPr>
            <p:cNvPr id="30" name="مستطيل 29"/>
            <p:cNvSpPr/>
            <p:nvPr/>
          </p:nvSpPr>
          <p:spPr>
            <a:xfrm>
              <a:off x="10889742" y="3320639"/>
              <a:ext cx="6019800" cy="1824923"/>
            </a:xfrm>
            <a:prstGeom prst="rect">
              <a:avLst/>
            </a:prstGeom>
          </p:spPr>
          <p:txBody>
            <a:bodyPr wrap="square">
              <a:spAutoFit/>
            </a:bodyPr>
            <a:lstStyle/>
            <a:p>
              <a:pPr marL="571500" indent="-571500" algn="ctr" rtl="1">
                <a:lnSpc>
                  <a:spcPct val="150000"/>
                </a:lnSpc>
                <a:buFont typeface="Arial" pitchFamily="34" charset="0"/>
                <a:buChar char="•"/>
              </a:pPr>
              <a:r>
                <a:rPr lang="ar-IQ" sz="4000" b="1" dirty="0"/>
                <a:t>اكساب الطلبة معرفة أنظمة التوافق الحركي</a:t>
              </a:r>
            </a:p>
          </p:txBody>
        </p:sp>
      </p:grpSp>
      <p:grpSp>
        <p:nvGrpSpPr>
          <p:cNvPr id="26" name="مجموعة 25"/>
          <p:cNvGrpSpPr/>
          <p:nvPr/>
        </p:nvGrpSpPr>
        <p:grpSpPr>
          <a:xfrm>
            <a:off x="-5216911" y="99185"/>
            <a:ext cx="14503583" cy="9338355"/>
            <a:chOff x="-5216911" y="99185"/>
            <a:chExt cx="14503583" cy="9338355"/>
          </a:xfrm>
        </p:grpSpPr>
        <p:grpSp>
          <p:nvGrpSpPr>
            <p:cNvPr id="2" name="Group 2"/>
            <p:cNvGrpSpPr/>
            <p:nvPr/>
          </p:nvGrpSpPr>
          <p:grpSpPr>
            <a:xfrm rot="-8998130">
              <a:off x="-5216911" y="99185"/>
              <a:ext cx="14503583" cy="7811799"/>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02060"/>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36" name="مجموعة 35"/>
            <p:cNvGrpSpPr/>
            <p:nvPr/>
          </p:nvGrpSpPr>
          <p:grpSpPr>
            <a:xfrm>
              <a:off x="9299" y="1028701"/>
              <a:ext cx="8743695" cy="8408839"/>
              <a:chOff x="9299" y="1028701"/>
              <a:chExt cx="8743695" cy="8408839"/>
            </a:xfrm>
          </p:grpSpPr>
          <p:sp>
            <p:nvSpPr>
              <p:cNvPr id="5" name="Freeform 5"/>
              <p:cNvSpPr/>
              <p:nvPr/>
            </p:nvSpPr>
            <p:spPr>
              <a:xfrm rot="-1813147">
                <a:off x="9299" y="1526092"/>
                <a:ext cx="8743695" cy="7661663"/>
              </a:xfrm>
              <a:custGeom>
                <a:avLst/>
                <a:gdLst/>
                <a:ahLst/>
                <a:cxnLst/>
                <a:rect l="l" t="t" r="r" b="b"/>
                <a:pathLst>
                  <a:path w="8743695" h="7661663">
                    <a:moveTo>
                      <a:pt x="0" y="0"/>
                    </a:moveTo>
                    <a:lnTo>
                      <a:pt x="8743695" y="0"/>
                    </a:lnTo>
                    <a:lnTo>
                      <a:pt x="8743695" y="7661662"/>
                    </a:lnTo>
                    <a:lnTo>
                      <a:pt x="0" y="7661662"/>
                    </a:lnTo>
                    <a:lnTo>
                      <a:pt x="0" y="0"/>
                    </a:lnTo>
                    <a:close/>
                  </a:path>
                </a:pathLst>
              </a:custGeom>
              <a:blipFill>
                <a:blip r:embed="rId2"/>
                <a:stretch>
                  <a:fillRect/>
                </a:stretch>
              </a:blipFill>
            </p:spPr>
          </p:sp>
          <p:grpSp>
            <p:nvGrpSpPr>
              <p:cNvPr id="6" name="Group 6"/>
              <p:cNvGrpSpPr/>
              <p:nvPr/>
            </p:nvGrpSpPr>
            <p:grpSpPr>
              <a:xfrm>
                <a:off x="152397" y="1028701"/>
                <a:ext cx="7953637" cy="8408839"/>
                <a:chOff x="-37021" y="58924"/>
                <a:chExt cx="768800" cy="812800"/>
              </a:xfrm>
            </p:grpSpPr>
            <p:sp>
              <p:nvSpPr>
                <p:cNvPr id="7" name="Freeform 7"/>
                <p:cNvSpPr/>
                <p:nvPr/>
              </p:nvSpPr>
              <p:spPr>
                <a:xfrm>
                  <a:off x="-37021" y="58924"/>
                  <a:ext cx="7688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FFC000"/>
                </a:solidFill>
              </p:spPr>
            </p:sp>
            <p:sp>
              <p:nvSpPr>
                <p:cNvPr id="8" name="TextBox 8"/>
                <p:cNvSpPr txBox="1"/>
                <p:nvPr/>
              </p:nvSpPr>
              <p:spPr>
                <a:xfrm>
                  <a:off x="0" y="82550"/>
                  <a:ext cx="698500" cy="590550"/>
                </a:xfrm>
                <a:prstGeom prst="rect">
                  <a:avLst/>
                </a:prstGeom>
              </p:spPr>
              <p:txBody>
                <a:bodyPr lIns="50800" tIns="50800" rIns="50800" bIns="50800" rtlCol="0" anchor="ctr"/>
                <a:lstStyle/>
                <a:p>
                  <a:pPr algn="ctr">
                    <a:lnSpc>
                      <a:spcPts val="2659"/>
                    </a:lnSpc>
                  </a:pPr>
                  <a:endParaRPr/>
                </a:p>
              </p:txBody>
            </p:sp>
          </p:grpSp>
        </p:grpSp>
        <p:sp>
          <p:nvSpPr>
            <p:cNvPr id="18" name="TextBox 18"/>
            <p:cNvSpPr txBox="1"/>
            <p:nvPr/>
          </p:nvSpPr>
          <p:spPr>
            <a:xfrm>
              <a:off x="3599524" y="1769770"/>
              <a:ext cx="1563244" cy="1321651"/>
            </a:xfrm>
            <a:prstGeom prst="rect">
              <a:avLst/>
            </a:prstGeom>
          </p:spPr>
          <p:txBody>
            <a:bodyPr lIns="50800" tIns="50800" rIns="50800" bIns="50800" rtlCol="0" anchor="ctr"/>
            <a:lstStyle/>
            <a:p>
              <a:pPr algn="ctr">
                <a:lnSpc>
                  <a:spcPts val="2659"/>
                </a:lnSpc>
              </a:pPr>
              <a:endParaRPr/>
            </a:p>
          </p:txBody>
        </p:sp>
        <p:sp>
          <p:nvSpPr>
            <p:cNvPr id="31" name="مستطيل 30"/>
            <p:cNvSpPr/>
            <p:nvPr/>
          </p:nvSpPr>
          <p:spPr>
            <a:xfrm>
              <a:off x="1936241" y="2209051"/>
              <a:ext cx="4357113" cy="701040"/>
            </a:xfrm>
            <a:prstGeom prst="rect">
              <a:avLst/>
            </a:prstGeom>
            <a:solidFill>
              <a:srgbClr val="00206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lIns="109728" tIns="54864" rIns="109728" bIns="54864" rtlCol="1" anchor="ctr"/>
            <a:lstStyle/>
            <a:p>
              <a:pPr algn="ctr"/>
              <a:r>
                <a:rPr lang="ar-IQ" sz="4000" b="1" dirty="0">
                  <a:solidFill>
                    <a:schemeClr val="bg1"/>
                  </a:solidFill>
                </a:rPr>
                <a:t>الاهداف السلوكية </a:t>
              </a:r>
            </a:p>
          </p:txBody>
        </p:sp>
        <p:sp>
          <p:nvSpPr>
            <p:cNvPr id="32" name="مستطيل 31"/>
            <p:cNvSpPr/>
            <p:nvPr/>
          </p:nvSpPr>
          <p:spPr>
            <a:xfrm>
              <a:off x="304794" y="3076141"/>
              <a:ext cx="7772406" cy="2800767"/>
            </a:xfrm>
            <a:prstGeom prst="rect">
              <a:avLst/>
            </a:prstGeom>
          </p:spPr>
          <p:txBody>
            <a:bodyPr wrap="square">
              <a:spAutoFit/>
            </a:bodyPr>
            <a:lstStyle/>
            <a:p>
              <a:pPr marL="168275" indent="-168275" algn="justLow" rtl="1">
                <a:buFont typeface="Arial" pitchFamily="34" charset="0"/>
                <a:buChar char="•"/>
              </a:pPr>
              <a:r>
                <a:rPr lang="ar-IQ" sz="4400" b="1" dirty="0"/>
                <a:t> ان يعرف ما هو التوافق الحركي </a:t>
              </a:r>
            </a:p>
            <a:p>
              <a:pPr marL="168275" indent="-168275" algn="justLow" rtl="1">
                <a:buFont typeface="Arial" pitchFamily="34" charset="0"/>
                <a:buChar char="•"/>
              </a:pPr>
              <a:r>
                <a:rPr lang="ar-IQ" sz="4400" b="1" dirty="0"/>
                <a:t>ان يعدد الطالب انظمة التوافق الخام </a:t>
              </a:r>
            </a:p>
            <a:p>
              <a:pPr marL="168275" indent="-168275" algn="justLow" rtl="1">
                <a:buFont typeface="Arial" pitchFamily="34" charset="0"/>
                <a:buChar char="•"/>
              </a:pPr>
              <a:r>
                <a:rPr lang="ar-IQ" sz="4400" b="1" dirty="0"/>
                <a:t> ان يفهم الطالب ما هي مميزات أنظمة التعلم الحركي</a:t>
              </a:r>
            </a:p>
          </p:txBody>
        </p:sp>
      </p:grpSp>
      <p:sp>
        <p:nvSpPr>
          <p:cNvPr id="46" name="Title 1"/>
          <p:cNvSpPr txBox="1">
            <a:spLocks/>
          </p:cNvSpPr>
          <p:nvPr/>
        </p:nvSpPr>
        <p:spPr>
          <a:xfrm>
            <a:off x="5791200" y="434743"/>
            <a:ext cx="6170390" cy="10639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658368" indent="-493776" rtl="1">
              <a:buClr>
                <a:schemeClr val="tx1">
                  <a:shade val="95000"/>
                </a:schemeClr>
              </a:buClr>
            </a:pPr>
            <a:r>
              <a:rPr lang="ar-IQ"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rPr>
              <a:t>اهداف المحاضرة :</a:t>
            </a:r>
            <a:endParaRPr lang="en-US" sz="8800" b="1" dirty="0">
              <a:ln w="10541" cmpd="sng">
                <a:solidFill>
                  <a:schemeClr val="accent1">
                    <a:shade val="88000"/>
                    <a:satMod val="110000"/>
                  </a:schemeClr>
                </a:solidFill>
                <a:prstDash val="solid"/>
              </a:ln>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17466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87783">
            <a:off x="7090545" y="6698306"/>
            <a:ext cx="10291886" cy="7410406"/>
            <a:chOff x="0" y="0"/>
            <a:chExt cx="1296853" cy="698500"/>
          </a:xfrm>
        </p:grpSpPr>
        <p:sp>
          <p:nvSpPr>
            <p:cNvPr id="3" name="Freeform 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4" name="TextBox 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1775767" flipV="1">
            <a:off x="7864699" y="9517084"/>
            <a:ext cx="4968491" cy="236003"/>
          </a:xfrm>
          <a:custGeom>
            <a:avLst/>
            <a:gdLst/>
            <a:ahLst/>
            <a:cxnLst/>
            <a:rect l="l" t="t" r="r" b="b"/>
            <a:pathLst>
              <a:path w="4968491" h="236003">
                <a:moveTo>
                  <a:pt x="0" y="236003"/>
                </a:moveTo>
                <a:lnTo>
                  <a:pt x="4968491" y="236003"/>
                </a:lnTo>
                <a:lnTo>
                  <a:pt x="4968491" y="0"/>
                </a:lnTo>
                <a:lnTo>
                  <a:pt x="0" y="0"/>
                </a:lnTo>
                <a:lnTo>
                  <a:pt x="0" y="236003"/>
                </a:lnTo>
                <a:close/>
              </a:path>
            </a:pathLst>
          </a:custGeom>
          <a:blipFill>
            <a:blip r:embed="rId2">
              <a:alphaModFix amt="80000"/>
            </a:blip>
            <a:stretch>
              <a:fillRect/>
            </a:stretch>
          </a:blipFill>
        </p:spPr>
      </p:sp>
      <p:grpSp>
        <p:nvGrpSpPr>
          <p:cNvPr id="6" name="Group 6"/>
          <p:cNvGrpSpPr/>
          <p:nvPr/>
        </p:nvGrpSpPr>
        <p:grpSpPr>
          <a:xfrm rot="-1787783">
            <a:off x="8132417" y="8814460"/>
            <a:ext cx="8260981" cy="3065584"/>
            <a:chOff x="0" y="0"/>
            <a:chExt cx="3083192" cy="698500"/>
          </a:xfrm>
        </p:grpSpPr>
        <p:sp>
          <p:nvSpPr>
            <p:cNvPr id="7" name="Freeform 7"/>
            <p:cNvSpPr/>
            <p:nvPr/>
          </p:nvSpPr>
          <p:spPr>
            <a:xfrm>
              <a:off x="0" y="0"/>
              <a:ext cx="3083192" cy="698500"/>
            </a:xfrm>
            <a:custGeom>
              <a:avLst/>
              <a:gdLst/>
              <a:ahLst/>
              <a:cxnLst/>
              <a:rect l="l" t="t" r="r" b="b"/>
              <a:pathLst>
                <a:path w="3083192" h="698500">
                  <a:moveTo>
                    <a:pt x="3083192" y="349250"/>
                  </a:moveTo>
                  <a:lnTo>
                    <a:pt x="2879992" y="698500"/>
                  </a:lnTo>
                  <a:lnTo>
                    <a:pt x="203200" y="698500"/>
                  </a:lnTo>
                  <a:lnTo>
                    <a:pt x="0" y="349250"/>
                  </a:lnTo>
                  <a:lnTo>
                    <a:pt x="203200" y="0"/>
                  </a:lnTo>
                  <a:lnTo>
                    <a:pt x="2879992" y="0"/>
                  </a:lnTo>
                  <a:lnTo>
                    <a:pt x="3083192" y="349250"/>
                  </a:lnTo>
                  <a:close/>
                </a:path>
              </a:pathLst>
            </a:custGeom>
            <a:solidFill>
              <a:srgbClr val="024A59"/>
            </a:solidFill>
          </p:spPr>
        </p:sp>
        <p:sp>
          <p:nvSpPr>
            <p:cNvPr id="8" name="TextBox 8"/>
            <p:cNvSpPr txBox="1"/>
            <p:nvPr/>
          </p:nvSpPr>
          <p:spPr>
            <a:xfrm>
              <a:off x="114300" y="-57150"/>
              <a:ext cx="2854592" cy="7556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787783">
            <a:off x="10746209" y="-1242066"/>
            <a:ext cx="11228500" cy="7410406"/>
            <a:chOff x="0" y="0"/>
            <a:chExt cx="1296853" cy="698500"/>
          </a:xfrm>
        </p:grpSpPr>
        <p:sp>
          <p:nvSpPr>
            <p:cNvPr id="10" name="Freeform 10"/>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024A59"/>
            </a:solidFill>
          </p:spPr>
        </p:sp>
        <p:sp>
          <p:nvSpPr>
            <p:cNvPr id="11" name="TextBox 11"/>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787783">
            <a:off x="9799248" y="-95936"/>
            <a:ext cx="11836706" cy="7811799"/>
            <a:chOff x="0" y="0"/>
            <a:chExt cx="1296853" cy="698500"/>
          </a:xfrm>
        </p:grpSpPr>
        <p:sp>
          <p:nvSpPr>
            <p:cNvPr id="13" name="Freeform 13"/>
            <p:cNvSpPr/>
            <p:nvPr/>
          </p:nvSpPr>
          <p:spPr>
            <a:xfrm>
              <a:off x="0" y="0"/>
              <a:ext cx="1296853" cy="698500"/>
            </a:xfrm>
            <a:custGeom>
              <a:avLst/>
              <a:gdLst/>
              <a:ahLst/>
              <a:cxnLst/>
              <a:rect l="l" t="t" r="r" b="b"/>
              <a:pathLst>
                <a:path w="1296853" h="698500">
                  <a:moveTo>
                    <a:pt x="1296853" y="349250"/>
                  </a:moveTo>
                  <a:lnTo>
                    <a:pt x="1093653" y="698500"/>
                  </a:lnTo>
                  <a:lnTo>
                    <a:pt x="203200" y="698500"/>
                  </a:lnTo>
                  <a:lnTo>
                    <a:pt x="0" y="349250"/>
                  </a:lnTo>
                  <a:lnTo>
                    <a:pt x="203200" y="0"/>
                  </a:lnTo>
                  <a:lnTo>
                    <a:pt x="1093653" y="0"/>
                  </a:lnTo>
                  <a:lnTo>
                    <a:pt x="1296853" y="349250"/>
                  </a:lnTo>
                  <a:close/>
                </a:path>
              </a:pathLst>
            </a:custGeom>
            <a:solidFill>
              <a:srgbClr val="FFA916"/>
            </a:solidFill>
          </p:spPr>
        </p:sp>
        <p:sp>
          <p:nvSpPr>
            <p:cNvPr id="14" name="TextBox 14"/>
            <p:cNvSpPr txBox="1"/>
            <p:nvPr/>
          </p:nvSpPr>
          <p:spPr>
            <a:xfrm>
              <a:off x="114300" y="-57150"/>
              <a:ext cx="1068253" cy="755650"/>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1775767">
            <a:off x="13825705" y="8472786"/>
            <a:ext cx="4968491" cy="236003"/>
          </a:xfrm>
          <a:custGeom>
            <a:avLst/>
            <a:gdLst/>
            <a:ahLst/>
            <a:cxnLst/>
            <a:rect l="l" t="t" r="r" b="b"/>
            <a:pathLst>
              <a:path w="4968491" h="236003">
                <a:moveTo>
                  <a:pt x="0" y="0"/>
                </a:moveTo>
                <a:lnTo>
                  <a:pt x="4968491" y="0"/>
                </a:lnTo>
                <a:lnTo>
                  <a:pt x="4968491" y="236003"/>
                </a:lnTo>
                <a:lnTo>
                  <a:pt x="0" y="236003"/>
                </a:lnTo>
                <a:lnTo>
                  <a:pt x="0" y="0"/>
                </a:lnTo>
                <a:close/>
              </a:path>
            </a:pathLst>
          </a:custGeom>
          <a:blipFill>
            <a:blip r:embed="rId2">
              <a:alphaModFix amt="80000"/>
            </a:blip>
            <a:stretch>
              <a:fillRect/>
            </a:stretch>
          </a:blipFill>
        </p:spPr>
      </p:sp>
      <p:sp>
        <p:nvSpPr>
          <p:cNvPr id="22" name="Freeform 22"/>
          <p:cNvSpPr/>
          <p:nvPr/>
        </p:nvSpPr>
        <p:spPr>
          <a:xfrm rot="-1775767" flipV="1">
            <a:off x="11104039" y="765857"/>
            <a:ext cx="4968491" cy="236003"/>
          </a:xfrm>
          <a:custGeom>
            <a:avLst/>
            <a:gdLst/>
            <a:ahLst/>
            <a:cxnLst/>
            <a:rect l="l" t="t" r="r" b="b"/>
            <a:pathLst>
              <a:path w="4968491" h="236003">
                <a:moveTo>
                  <a:pt x="0" y="236004"/>
                </a:moveTo>
                <a:lnTo>
                  <a:pt x="4968491" y="236004"/>
                </a:lnTo>
                <a:lnTo>
                  <a:pt x="4968491" y="0"/>
                </a:lnTo>
                <a:lnTo>
                  <a:pt x="0" y="0"/>
                </a:lnTo>
                <a:lnTo>
                  <a:pt x="0" y="236004"/>
                </a:lnTo>
                <a:close/>
              </a:path>
            </a:pathLst>
          </a:custGeom>
          <a:blipFill>
            <a:blip r:embed="rId2">
              <a:alphaModFix amt="80000"/>
            </a:blip>
            <a:stretch>
              <a:fillRect/>
            </a:stretch>
          </a:blipFill>
        </p:spPr>
      </p:sp>
      <p:sp>
        <p:nvSpPr>
          <p:cNvPr id="23" name="Freeform 23"/>
          <p:cNvSpPr/>
          <p:nvPr/>
        </p:nvSpPr>
        <p:spPr>
          <a:xfrm rot="1804615">
            <a:off x="9891747" y="8537528"/>
            <a:ext cx="4644064" cy="220593"/>
          </a:xfrm>
          <a:custGeom>
            <a:avLst/>
            <a:gdLst/>
            <a:ahLst/>
            <a:cxnLst/>
            <a:rect l="l" t="t" r="r" b="b"/>
            <a:pathLst>
              <a:path w="4644064" h="220593">
                <a:moveTo>
                  <a:pt x="0" y="0"/>
                </a:moveTo>
                <a:lnTo>
                  <a:pt x="4644063" y="0"/>
                </a:lnTo>
                <a:lnTo>
                  <a:pt x="4644063" y="220593"/>
                </a:lnTo>
                <a:lnTo>
                  <a:pt x="0" y="220593"/>
                </a:lnTo>
                <a:lnTo>
                  <a:pt x="0" y="0"/>
                </a:lnTo>
                <a:close/>
              </a:path>
            </a:pathLst>
          </a:custGeom>
          <a:blipFill>
            <a:blip r:embed="rId2">
              <a:alphaModFix amt="80000"/>
            </a:blip>
            <a:stretch>
              <a:fillRect/>
            </a:stretch>
          </a:blipFill>
        </p:spPr>
      </p:sp>
      <p:sp>
        <p:nvSpPr>
          <p:cNvPr id="19" name="مستطيل 18">
            <a:extLst>
              <a:ext uri="{FF2B5EF4-FFF2-40B4-BE49-F238E27FC236}">
                <a16:creationId xmlns:a16="http://schemas.microsoft.com/office/drawing/2014/main" id="{E8574033-458C-4C5E-B5F5-9B270449F440}"/>
              </a:ext>
            </a:extLst>
          </p:cNvPr>
          <p:cNvSpPr/>
          <p:nvPr/>
        </p:nvSpPr>
        <p:spPr>
          <a:xfrm rot="19679515">
            <a:off x="11308282" y="1680081"/>
            <a:ext cx="5532532" cy="57279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0" lang="ar-IQ" sz="7200" b="1" i="0" u="none" strike="noStrike" kern="1200" cap="none" spc="0" normalizeH="0" baseline="0" noProof="0" dirty="0">
                <a:ln>
                  <a:noFill/>
                </a:ln>
                <a:solidFill>
                  <a:srgbClr val="FF0000"/>
                </a:solidFill>
                <a:effectLst/>
                <a:uLnTx/>
                <a:uFillTx/>
                <a:latin typeface="Arabic Typesetting" panose="03020402040406030203" pitchFamily="66" charset="-78"/>
                <a:ea typeface="+mn-ea"/>
                <a:cs typeface="PT Bold Heading" panose="02010400000000000000" pitchFamily="2" charset="-78"/>
              </a:rPr>
              <a:t>نشاط : 1</a:t>
            </a:r>
            <a:r>
              <a:rPr kumimoji="0" lang="ar-IQ" sz="7200" b="1" i="0" u="none" strike="noStrike" kern="1200" cap="none" spc="0" normalizeH="0" baseline="0" noProof="0" dirty="0">
                <a:ln>
                  <a:noFill/>
                </a:ln>
                <a:solidFill>
                  <a:prstClr val="black"/>
                </a:solidFill>
                <a:effectLst>
                  <a:outerShdw blurRad="50000" dist="30000" dir="5400000" algn="tl" rotWithShape="0">
                    <a:srgbClr val="000000">
                      <a:alpha val="30000"/>
                    </a:srgbClr>
                  </a:outerShdw>
                </a:effectLst>
                <a:uLnTx/>
                <a:uFillTx/>
                <a:latin typeface="Arial" panose="020B0604020202020204" pitchFamily="34" charset="0"/>
                <a:ea typeface="+mn-ea"/>
                <a:cs typeface="PT Bold Heading" panose="02010400000000000000" pitchFamily="2" charset="-78"/>
              </a:rPr>
              <a:t> ما هو </a:t>
            </a:r>
            <a:r>
              <a:rPr lang="ar-IQ" sz="7200" b="1" dirty="0">
                <a:solidFill>
                  <a:prstClr val="black"/>
                </a:solidFill>
                <a:effectLst>
                  <a:outerShdw blurRad="50000" dist="30000" dir="5400000" algn="tl" rotWithShape="0">
                    <a:srgbClr val="000000">
                      <a:alpha val="30000"/>
                    </a:srgbClr>
                  </a:outerShdw>
                </a:effectLst>
                <a:latin typeface="Arial" panose="020B0604020202020204" pitchFamily="34" charset="0"/>
                <a:cs typeface="PT Bold Heading" panose="02010400000000000000" pitchFamily="2" charset="-78"/>
              </a:rPr>
              <a:t>التوافق الحركي</a:t>
            </a:r>
            <a:endParaRPr lang="en-US" sz="7200" dirty="0"/>
          </a:p>
        </p:txBody>
      </p:sp>
      <p:pic>
        <p:nvPicPr>
          <p:cNvPr id="24" name="صورة 23">
            <a:extLst>
              <a:ext uri="{FF2B5EF4-FFF2-40B4-BE49-F238E27FC236}">
                <a16:creationId xmlns:a16="http://schemas.microsoft.com/office/drawing/2014/main" id="{5FDC0B09-7BCA-4BDA-9CD5-BF606D757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6" y="0"/>
            <a:ext cx="8674952" cy="10287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672069"/>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Freeform 2">
            <a:extLst>
              <a:ext uri="{FF2B5EF4-FFF2-40B4-BE49-F238E27FC236}">
                <a16:creationId xmlns:a16="http://schemas.microsoft.com/office/drawing/2014/main" id="{224C0F88-24FC-46CB-9552-5B7F147A0369}"/>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5" name="Rectangle 1">
            <a:extLst>
              <a:ext uri="{FF2B5EF4-FFF2-40B4-BE49-F238E27FC236}">
                <a16:creationId xmlns:a16="http://schemas.microsoft.com/office/drawing/2014/main" id="{4557827A-6847-4429-BF83-B7E128AD5393}"/>
              </a:ext>
            </a:extLst>
          </p:cNvPr>
          <p:cNvSpPr/>
          <p:nvPr/>
        </p:nvSpPr>
        <p:spPr>
          <a:xfrm>
            <a:off x="0" y="190500"/>
            <a:ext cx="18317308" cy="10064294"/>
          </a:xfrm>
          <a:prstGeom prst="rect">
            <a:avLst/>
          </a:prstGeom>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5400" b="1" i="0" u="none" strike="noStrike" kern="1200" cap="none" spc="0" normalizeH="0" baseline="0" noProof="0" dirty="0">
                <a:ln>
                  <a:noFill/>
                </a:ln>
                <a:solidFill>
                  <a:srgbClr val="FF0000"/>
                </a:solidFill>
                <a:effectLst/>
                <a:uLnTx/>
                <a:uFillTx/>
                <a:latin typeface="Calibri"/>
                <a:ea typeface="Calibri" panose="020F0502020204030204" pitchFamily="34" charset="0"/>
                <a:cs typeface="Simplified Arabic" panose="02020603050405020304" pitchFamily="18" charset="-78"/>
              </a:rPr>
              <a:t>التوافق </a:t>
            </a:r>
            <a:r>
              <a:rPr kumimoji="0" lang="ar-IQ" sz="5400" b="1" i="0" u="none" strike="noStrike" kern="1200" cap="none" spc="0" normalizeH="0" baseline="0" noProof="0" dirty="0">
                <a:ln>
                  <a:noFill/>
                </a:ln>
                <a:solidFill>
                  <a:srgbClr val="FF0000"/>
                </a:solidFill>
                <a:effectLst/>
                <a:uLnTx/>
                <a:uFillTx/>
                <a:latin typeface="Calibri"/>
                <a:ea typeface="Calibri" panose="020F0502020204030204" pitchFamily="34" charset="0"/>
                <a:cs typeface="Simplified Arabic" panose="02020603050405020304" pitchFamily="18" charset="-78"/>
              </a:rPr>
              <a:t>الحركي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مفهوم التوافق الحركي هو مصطلح حديث التداول ويختلف عليه الكثير في الشرق والبلدان العربية وما هو مضمونه او مفهومه حيث اختلفت الآراء حول مفهومه واهميته في الانجاز الرياضي والنشاط البدني </a:t>
            </a:r>
            <a:r>
              <a:rPr kumimoji="0" lang="ar-IQ" sz="5400" b="1" i="0" u="sng" strike="noStrike" kern="1200" cap="none" spc="0" normalizeH="0" baseline="0" noProof="0" dirty="0">
                <a:ln>
                  <a:noFill/>
                </a:ln>
                <a:solidFill>
                  <a:srgbClr val="FF0000"/>
                </a:solidFill>
                <a:effectLst/>
                <a:uLnTx/>
                <a:uFillTx/>
                <a:latin typeface="Calibri"/>
                <a:ea typeface="+mn-ea"/>
                <a:cs typeface="Arial" panose="020B0604020202020204" pitchFamily="34" charset="0"/>
              </a:rPr>
              <a:t>،</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5400" b="1" i="0" u="sng" strike="noStrike" kern="1200" cap="none" spc="0" normalizeH="0" baseline="0" noProof="0" dirty="0">
                <a:ln>
                  <a:noFill/>
                </a:ln>
                <a:solidFill>
                  <a:srgbClr val="FF0000"/>
                </a:solidFill>
                <a:effectLst/>
                <a:uLnTx/>
                <a:uFillTx/>
                <a:latin typeface="Calibri"/>
                <a:ea typeface="+mn-ea"/>
                <a:cs typeface="Arial" panose="020B0604020202020204" pitchFamily="34" charset="0"/>
              </a:rPr>
              <a:t> هنا يمكن تعريف التوافق الحركي</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بانها </a:t>
            </a:r>
            <a:r>
              <a:rPr kumimoji="0" lang="ar-IQ"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IQ" sz="5400" b="1" i="0" u="none" strike="noStrike" kern="1200" cap="none" spc="0" normalizeH="0" baseline="0" noProof="0" dirty="0">
                <a:ln>
                  <a:noFill/>
                </a:ln>
                <a:solidFill>
                  <a:srgbClr val="00B050"/>
                </a:solidFill>
                <a:effectLst/>
                <a:uLnTx/>
                <a:uFillTx/>
                <a:latin typeface="Calibri"/>
                <a:ea typeface="+mn-ea"/>
                <a:cs typeface="Arial" panose="020B0604020202020204" pitchFamily="34" charset="0"/>
              </a:rPr>
              <a:t>·عملية التنظيم المتناسق للحركات الجزئية (الذراعان ، الساقان ، الجذع ، الرأس) </a:t>
            </a:r>
            <a:r>
              <a:rPr kumimoji="0" lang="ar-IQ"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5400" b="1" i="0" u="none" strike="noStrike" kern="1200" cap="none" spc="0" normalizeH="0" baseline="0" noProof="0" dirty="0">
                <a:ln>
                  <a:noFill/>
                </a:ln>
                <a:solidFill>
                  <a:srgbClr val="FF0000"/>
                </a:solidFill>
                <a:effectLst/>
                <a:uLnTx/>
                <a:uFillTx/>
                <a:latin typeface="Calibri"/>
                <a:ea typeface="+mn-ea"/>
                <a:cs typeface="Arial" panose="020B0604020202020204" pitchFamily="34" charset="0"/>
              </a:rPr>
              <a:t>هو الاساس في تعلم جميع المهارات ، لذا يعتبر العنصر الرئيس في تطور التعلم. </a:t>
            </a:r>
            <a:r>
              <a:rPr kumimoji="0" lang="ar-IQ"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t>
            </a:r>
            <a:r>
              <a:rPr kumimoji="0" lang="ar-IQ" sz="5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هو نوعية العمليات الجزئية التي تكون المهارة.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5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IQ" sz="5400" b="1" i="0" u="none" strike="noStrike" kern="1200" cap="none" spc="0" normalizeH="0" baseline="0" noProof="0" dirty="0">
                <a:ln>
                  <a:noFill/>
                </a:ln>
                <a:solidFill>
                  <a:srgbClr val="0070C0"/>
                </a:solidFill>
                <a:effectLst/>
                <a:uLnTx/>
                <a:uFillTx/>
                <a:latin typeface="Calibri"/>
                <a:ea typeface="+mn-ea"/>
                <a:cs typeface="Arial" panose="020B0604020202020204" pitchFamily="34" charset="0"/>
              </a:rPr>
              <a:t>·هو عملية التنسيق بين اجزاء المهارة الحرك</a:t>
            </a:r>
            <a:endParaRPr kumimoji="0" lang="en-US" sz="5400" b="1"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IQ" sz="5400" b="1" i="0" u="none" strike="noStrike" kern="1200" cap="none" spc="0" normalizeH="0" baseline="0" noProof="0" dirty="0">
                <a:ln>
                  <a:noFill/>
                </a:ln>
                <a:solidFill>
                  <a:srgbClr val="000103"/>
                </a:solidFill>
                <a:effectLst/>
                <a:uLnTx/>
                <a:uFillTx/>
                <a:latin typeface="Calibri"/>
                <a:ea typeface="Calibri" panose="020F0502020204030204" pitchFamily="34" charset="0"/>
                <a:cs typeface="Simplified Arabic" panose="02020603050405020304" pitchFamily="18" charset="-78"/>
              </a:rPr>
              <a:t>هو قدرة الفرد في السيطرة على عمل أجزاء الجسم المختلفة والمشتركة في أداء واجب حركي معين </a:t>
            </a:r>
          </a:p>
        </p:txBody>
      </p:sp>
    </p:spTree>
    <p:extLst>
      <p:ext uri="{BB962C8B-B14F-4D97-AF65-F5344CB8AC3E}">
        <p14:creationId xmlns:p14="http://schemas.microsoft.com/office/powerpoint/2010/main" val="26781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9CB03A-BB47-42DC-B270-362326B47DE3}"/>
              </a:ext>
            </a:extLst>
          </p:cNvPr>
          <p:cNvSpPr txBox="1">
            <a:spLocks/>
          </p:cNvSpPr>
          <p:nvPr/>
        </p:nvSpPr>
        <p:spPr>
          <a:xfrm>
            <a:off x="0" y="15240"/>
            <a:ext cx="18265140" cy="13255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IQ" sz="8000" b="1" i="0" u="none" strike="noStrike" kern="1200" cap="none" spc="0" normalizeH="0" baseline="0" noProof="0" dirty="0">
                <a:ln>
                  <a:noFill/>
                </a:ln>
                <a:solidFill>
                  <a:schemeClr val="bg1"/>
                </a:solidFill>
                <a:effectLst/>
                <a:uLnTx/>
                <a:uFillTx/>
                <a:latin typeface="Calibri Light" panose="020F0302020204030204"/>
                <a:ea typeface="+mj-ea"/>
                <a:cs typeface="Times New Roman" panose="02020603050405020304" pitchFamily="18" charset="0"/>
              </a:rPr>
              <a:t>أنظمة التوافق الحركي </a:t>
            </a:r>
            <a:endParaRPr kumimoji="0" lang="en-US" sz="8000" b="1" i="0" u="none" strike="noStrike" kern="1200" cap="none" spc="0" normalizeH="0" baseline="0" noProof="0" dirty="0">
              <a:ln>
                <a:noFill/>
              </a:ln>
              <a:solidFill>
                <a:schemeClr val="bg1"/>
              </a:solidFill>
              <a:effectLst/>
              <a:uLnTx/>
              <a:uFillTx/>
              <a:latin typeface="Calibri Light" panose="020F0302020204030204"/>
              <a:ea typeface="+mj-ea"/>
              <a:cs typeface="+mj-cs"/>
            </a:endParaRPr>
          </a:p>
        </p:txBody>
      </p:sp>
      <p:pic>
        <p:nvPicPr>
          <p:cNvPr id="3" name="صورة 2">
            <a:extLst>
              <a:ext uri="{FF2B5EF4-FFF2-40B4-BE49-F238E27FC236}">
                <a16:creationId xmlns:a16="http://schemas.microsoft.com/office/drawing/2014/main" id="{00A3D86B-1454-4E92-A5F0-BD1761FF1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802"/>
            <a:ext cx="4953000" cy="8930957"/>
          </a:xfrm>
          <a:prstGeom prst="rect">
            <a:avLst/>
          </a:prstGeom>
        </p:spPr>
      </p:pic>
      <p:graphicFrame>
        <p:nvGraphicFramePr>
          <p:cNvPr id="2" name="رسم تخطيطي 1">
            <a:extLst>
              <a:ext uri="{FF2B5EF4-FFF2-40B4-BE49-F238E27FC236}">
                <a16:creationId xmlns:a16="http://schemas.microsoft.com/office/drawing/2014/main" id="{E9C1D8D9-5B03-414A-9FE1-F85592E66DE3}"/>
              </a:ext>
            </a:extLst>
          </p:cNvPr>
          <p:cNvGraphicFramePr/>
          <p:nvPr>
            <p:extLst>
              <p:ext uri="{D42A27DB-BD31-4B8C-83A1-F6EECF244321}">
                <p14:modId xmlns:p14="http://schemas.microsoft.com/office/powerpoint/2010/main" val="3184014100"/>
              </p:ext>
            </p:extLst>
          </p:nvPr>
        </p:nvGraphicFramePr>
        <p:xfrm>
          <a:off x="4953000" y="1714500"/>
          <a:ext cx="13312140" cy="8155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30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5" name="Freeform 2">
            <a:extLst>
              <a:ext uri="{FF2B5EF4-FFF2-40B4-BE49-F238E27FC236}">
                <a16:creationId xmlns:a16="http://schemas.microsoft.com/office/drawing/2014/main" id="{7C613F85-0DB8-4999-9850-4FB1A8164B93}"/>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1" name="Rectangle 1">
            <a:extLst>
              <a:ext uri="{FF2B5EF4-FFF2-40B4-BE49-F238E27FC236}">
                <a16:creationId xmlns:a16="http://schemas.microsoft.com/office/drawing/2014/main" id="{C84F79DB-AA45-40E6-B0BC-649B6259DF07}"/>
              </a:ext>
            </a:extLst>
          </p:cNvPr>
          <p:cNvSpPr/>
          <p:nvPr/>
        </p:nvSpPr>
        <p:spPr>
          <a:xfrm>
            <a:off x="4495800" y="-38100"/>
            <a:ext cx="13815646" cy="9140964"/>
          </a:xfrm>
          <a:prstGeom prst="rect">
            <a:avLst/>
          </a:prstGeom>
        </p:spPr>
        <p:txBody>
          <a:bodyPr wrap="square">
            <a:spAutoFit/>
          </a:bodyPr>
          <a:lstStyle/>
          <a:p>
            <a:pPr algn="r" rtl="1"/>
            <a:r>
              <a:rPr lang="ar-IQ" sz="4400" b="1" dirty="0">
                <a:solidFill>
                  <a:srgbClr val="000103"/>
                </a:solidFill>
                <a:effectLst/>
                <a:ea typeface="Calibri" panose="020F0502020204030204" pitchFamily="34" charset="0"/>
                <a:cs typeface="Simplified Arabic" panose="02020603050405020304" pitchFamily="18" charset="-78"/>
              </a:rPr>
              <a:t>                      </a:t>
            </a:r>
            <a:r>
              <a:rPr lang="ar-SA" sz="6000" b="1" u="sng" dirty="0">
                <a:solidFill>
                  <a:srgbClr val="FF0000"/>
                </a:solidFill>
                <a:effectLst/>
                <a:ea typeface="Calibri" panose="020F0502020204030204" pitchFamily="34" charset="0"/>
                <a:cs typeface="PT Bold Heading" panose="02010400000000000000" pitchFamily="2" charset="-78"/>
              </a:rPr>
              <a:t>اولاً: نظام التوافق الحركي البسيط</a:t>
            </a:r>
            <a:r>
              <a:rPr lang="en-US" sz="6000" b="1" u="sng" dirty="0">
                <a:solidFill>
                  <a:srgbClr val="FF0000"/>
                </a:solidFill>
                <a:effectLst/>
                <a:latin typeface="Simplified Arabic" panose="02020603050405020304" pitchFamily="18" charset="-78"/>
                <a:ea typeface="Calibri" panose="020F0502020204030204" pitchFamily="34" charset="0"/>
                <a:cs typeface="PT Bold Heading" panose="02010400000000000000" pitchFamily="2" charset="-78"/>
              </a:rPr>
              <a:t>:</a:t>
            </a:r>
            <a:endParaRPr lang="ar-IQ" sz="6000" b="1" dirty="0">
              <a:solidFill>
                <a:srgbClr val="FF0000"/>
              </a:solidFill>
              <a:effectLst/>
              <a:ea typeface="Calibri" panose="020F0502020204030204" pitchFamily="34" charset="0"/>
              <a:cs typeface="PT Bold Heading" panose="02010400000000000000" pitchFamily="2" charset="-78"/>
            </a:endParaRPr>
          </a:p>
          <a:p>
            <a:pPr algn="ctr" rtl="1"/>
            <a:r>
              <a:rPr lang="ar-IQ" sz="4800" b="1" dirty="0">
                <a:solidFill>
                  <a:srgbClr val="FFFF00"/>
                </a:solidFill>
                <a:effectLst/>
                <a:ea typeface="Calibri" panose="020F0502020204030204" pitchFamily="34" charset="0"/>
                <a:cs typeface="Simplified Arabic" panose="02020603050405020304" pitchFamily="18" charset="-78"/>
              </a:rPr>
              <a:t>      </a:t>
            </a:r>
            <a:r>
              <a:rPr lang="ar-SA" sz="4800" b="1" dirty="0">
                <a:effectLst/>
                <a:ea typeface="Calibri" panose="020F0502020204030204" pitchFamily="34" charset="0"/>
                <a:cs typeface="Simplified Arabic" panose="02020603050405020304" pitchFamily="18" charset="-78"/>
              </a:rPr>
              <a:t>يبنى هذا </a:t>
            </a:r>
            <a:r>
              <a:rPr lang="ar-SA" sz="4800" b="1" dirty="0">
                <a:solidFill>
                  <a:srgbClr val="000000"/>
                </a:solidFill>
                <a:effectLst/>
                <a:ea typeface="Calibri" panose="020F0502020204030204" pitchFamily="34" charset="0"/>
                <a:cs typeface="Simplified Arabic" panose="02020603050405020304" pitchFamily="18" charset="-78"/>
              </a:rPr>
              <a:t>النظام على أساس خزن المعلومات المتاحة خلال الأداء الحركي المتكرر للمنهج الحركي الذي هو المهارة  ، حيث تبدأ من بدايتها حتى انتهائها ، والهدف هو تحقيق واجب الأداء الحركي (الأداء الفني) أي الأجزاء التفصيلية للمهارة ، ويأتي خزن هذا المنهج من خلال التكرار فيحفظ اللاعب أو المتعلم وتخزن في الجهاز العصبي المركزي إذ لا يمكن خزن المهارة إلا بالتكرار المستمر</a:t>
            </a:r>
            <a:r>
              <a:rPr lang="en-US" sz="4800" b="1" dirty="0">
                <a:solidFill>
                  <a:srgbClr val="000000"/>
                </a:solidFill>
                <a:effectLst/>
                <a:latin typeface="Simplified Arabic" panose="02020603050405020304" pitchFamily="18" charset="-78"/>
                <a:ea typeface="Calibri" panose="020F0502020204030204" pitchFamily="34" charset="0"/>
              </a:rPr>
              <a:t>.</a:t>
            </a:r>
            <a:br>
              <a:rPr lang="en-US" sz="4800" b="1" dirty="0">
                <a:effectLst/>
                <a:latin typeface="Simplified Arabic" panose="02020603050405020304" pitchFamily="18" charset="-78"/>
                <a:ea typeface="Calibri" panose="020F0502020204030204" pitchFamily="34" charset="0"/>
              </a:rPr>
            </a:br>
            <a:r>
              <a:rPr lang="ar-SA" sz="4800" b="1" dirty="0">
                <a:solidFill>
                  <a:srgbClr val="000000"/>
                </a:solidFill>
                <a:effectLst/>
                <a:latin typeface="Simplified Arabic" panose="02020603050405020304" pitchFamily="18" charset="-78"/>
                <a:ea typeface="Calibri" panose="020F0502020204030204" pitchFamily="34" charset="0"/>
              </a:rPr>
              <a:t>ويتم التعلم عن طريق المدرب أو المدرس وذلك بعرض الحركة(الأنموذج) وشرحها وتوضيحها وتصحيح الأخطاء، </a:t>
            </a:r>
            <a:endParaRPr lang="ar-IQ" sz="4800" b="1" dirty="0">
              <a:solidFill>
                <a:srgbClr val="000000"/>
              </a:solidFill>
              <a:effectLst/>
              <a:latin typeface="Simplified Arabic" panose="02020603050405020304" pitchFamily="18" charset="-78"/>
              <a:ea typeface="Calibri" panose="020F0502020204030204" pitchFamily="34" charset="0"/>
            </a:endParaRPr>
          </a:p>
          <a:p>
            <a:pPr algn="ctr" rtl="1"/>
            <a:r>
              <a:rPr lang="ar-SA" sz="4800" b="1" dirty="0">
                <a:solidFill>
                  <a:srgbClr val="00B050"/>
                </a:solidFill>
                <a:effectLst/>
                <a:latin typeface="Simplified Arabic" panose="02020603050405020304" pitchFamily="18" charset="-78"/>
                <a:ea typeface="Calibri" panose="020F0502020204030204" pitchFamily="34" charset="0"/>
              </a:rPr>
              <a:t>أما في المستويات العليا فيستعان بالأفلام الفيديوية والصور والنماذج وتعرف الحركة الجديدة بشكل كامل لتطوير الملاحظة الذاتية للاعب أو المتعلم</a:t>
            </a:r>
            <a:r>
              <a:rPr lang="en-US" sz="4800" b="1" dirty="0">
                <a:solidFill>
                  <a:srgbClr val="00B050"/>
                </a:solidFill>
                <a:effectLst/>
                <a:latin typeface="Simplified Arabic" panose="02020603050405020304" pitchFamily="18" charset="-78"/>
                <a:ea typeface="Calibri" panose="020F0502020204030204" pitchFamily="34" charset="0"/>
              </a:rPr>
              <a:t> </a:t>
            </a:r>
            <a:r>
              <a:rPr lang="en-US" sz="1800" dirty="0">
                <a:solidFill>
                  <a:srgbClr val="000000"/>
                </a:solidFill>
                <a:effectLst/>
                <a:latin typeface="Simplified Arabic" panose="02020603050405020304" pitchFamily="18" charset="-78"/>
                <a:ea typeface="Calibri" panose="020F0502020204030204" pitchFamily="34" charset="0"/>
              </a:rPr>
              <a:t>.</a:t>
            </a:r>
            <a:endParaRPr lang="en-US" sz="5400" b="1" dirty="0"/>
          </a:p>
        </p:txBody>
      </p:sp>
      <p:pic>
        <p:nvPicPr>
          <p:cNvPr id="10" name="صورة 9">
            <a:extLst>
              <a:ext uri="{FF2B5EF4-FFF2-40B4-BE49-F238E27FC236}">
                <a16:creationId xmlns:a16="http://schemas.microsoft.com/office/drawing/2014/main" id="{4F3ABA33-A6DD-42A2-AF9A-943F5A457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5" y="0"/>
            <a:ext cx="4472355" cy="9963150"/>
          </a:xfrm>
          <a:prstGeom prst="rect">
            <a:avLst/>
          </a:prstGeom>
        </p:spPr>
      </p:pic>
    </p:spTree>
    <p:extLst>
      <p:ext uri="{BB962C8B-B14F-4D97-AF65-F5344CB8AC3E}">
        <p14:creationId xmlns:p14="http://schemas.microsoft.com/office/powerpoint/2010/main" val="189440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400000" flipH="1">
            <a:off x="16351493" y="-712127"/>
            <a:ext cx="2117840" cy="3264897"/>
          </a:xfrm>
          <a:custGeom>
            <a:avLst/>
            <a:gdLst/>
            <a:ahLst/>
            <a:cxnLst/>
            <a:rect l="l" t="t" r="r" b="b"/>
            <a:pathLst>
              <a:path w="2117840" h="3264897">
                <a:moveTo>
                  <a:pt x="2117840" y="0"/>
                </a:moveTo>
                <a:lnTo>
                  <a:pt x="0" y="0"/>
                </a:lnTo>
                <a:lnTo>
                  <a:pt x="0" y="3264898"/>
                </a:lnTo>
                <a:lnTo>
                  <a:pt x="2117840" y="3264898"/>
                </a:lnTo>
                <a:lnTo>
                  <a:pt x="2117840" y="0"/>
                </a:lnTo>
                <a:close/>
              </a:path>
            </a:pathLst>
          </a:custGeom>
          <a:blipFill>
            <a:blip r:embed="rId2">
              <a:extLst>
                <a:ext uri="{96DAC541-7B7A-43D3-8B79-37D633B846F1}">
                  <asvg:svgBlip xmlns:asvg="http://schemas.microsoft.com/office/drawing/2016/SVG/main" r:embed="rId3"/>
                </a:ext>
              </a:extLst>
            </a:blip>
            <a:stretch>
              <a:fillRect r="-75183"/>
            </a:stretch>
          </a:blipFill>
        </p:spPr>
      </p:sp>
      <p:grpSp>
        <p:nvGrpSpPr>
          <p:cNvPr id="4" name="Group 4"/>
          <p:cNvGrpSpPr/>
          <p:nvPr/>
        </p:nvGrpSpPr>
        <p:grpSpPr>
          <a:xfrm>
            <a:off x="3938494" y="9963150"/>
            <a:ext cx="16477376" cy="783580"/>
            <a:chOff x="0" y="0"/>
            <a:chExt cx="4339720" cy="206375"/>
          </a:xfrm>
        </p:grpSpPr>
        <p:sp>
          <p:nvSpPr>
            <p:cNvPr id="5" name="Freeform 5"/>
            <p:cNvSpPr/>
            <p:nvPr/>
          </p:nvSpPr>
          <p:spPr>
            <a:xfrm>
              <a:off x="0" y="0"/>
              <a:ext cx="4339720" cy="206375"/>
            </a:xfrm>
            <a:custGeom>
              <a:avLst/>
              <a:gdLst/>
              <a:ahLst/>
              <a:cxnLst/>
              <a:rect l="l" t="t" r="r" b="b"/>
              <a:pathLst>
                <a:path w="4339720" h="206375">
                  <a:moveTo>
                    <a:pt x="203200" y="0"/>
                  </a:moveTo>
                  <a:lnTo>
                    <a:pt x="4339720" y="0"/>
                  </a:lnTo>
                  <a:lnTo>
                    <a:pt x="4136520" y="206375"/>
                  </a:lnTo>
                  <a:lnTo>
                    <a:pt x="0" y="206375"/>
                  </a:lnTo>
                  <a:lnTo>
                    <a:pt x="203200" y="0"/>
                  </a:lnTo>
                  <a:close/>
                </a:path>
              </a:pathLst>
            </a:custGeom>
            <a:solidFill>
              <a:srgbClr val="FFA916"/>
            </a:solidFill>
          </p:spPr>
        </p:sp>
        <p:sp>
          <p:nvSpPr>
            <p:cNvPr id="6" name="TextBox 6"/>
            <p:cNvSpPr txBox="1"/>
            <p:nvPr/>
          </p:nvSpPr>
          <p:spPr>
            <a:xfrm>
              <a:off x="101600" y="-57150"/>
              <a:ext cx="4136520" cy="26352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24868" y="9963150"/>
            <a:ext cx="7295490" cy="783580"/>
            <a:chOff x="0" y="0"/>
            <a:chExt cx="1921446" cy="206375"/>
          </a:xfrm>
        </p:grpSpPr>
        <p:sp>
          <p:nvSpPr>
            <p:cNvPr id="8" name="Freeform 8"/>
            <p:cNvSpPr/>
            <p:nvPr/>
          </p:nvSpPr>
          <p:spPr>
            <a:xfrm>
              <a:off x="0" y="0"/>
              <a:ext cx="1921446" cy="206375"/>
            </a:xfrm>
            <a:custGeom>
              <a:avLst/>
              <a:gdLst/>
              <a:ahLst/>
              <a:cxnLst/>
              <a:rect l="l" t="t" r="r" b="b"/>
              <a:pathLst>
                <a:path w="1921446" h="206375">
                  <a:moveTo>
                    <a:pt x="203200" y="0"/>
                  </a:moveTo>
                  <a:lnTo>
                    <a:pt x="1921446" y="0"/>
                  </a:lnTo>
                  <a:lnTo>
                    <a:pt x="1718246" y="206375"/>
                  </a:lnTo>
                  <a:lnTo>
                    <a:pt x="0" y="206375"/>
                  </a:lnTo>
                  <a:lnTo>
                    <a:pt x="203200" y="0"/>
                  </a:lnTo>
                  <a:close/>
                </a:path>
              </a:pathLst>
            </a:custGeom>
            <a:solidFill>
              <a:srgbClr val="024A59"/>
            </a:solidFill>
          </p:spPr>
        </p:sp>
        <p:sp>
          <p:nvSpPr>
            <p:cNvPr id="9" name="TextBox 9"/>
            <p:cNvSpPr txBox="1"/>
            <p:nvPr/>
          </p:nvSpPr>
          <p:spPr>
            <a:xfrm>
              <a:off x="101600" y="-57150"/>
              <a:ext cx="1718246" cy="263525"/>
            </a:xfrm>
            <a:prstGeom prst="rect">
              <a:avLst/>
            </a:prstGeom>
          </p:spPr>
          <p:txBody>
            <a:bodyPr lIns="50800" tIns="50800" rIns="50800" bIns="50800" rtlCol="0" anchor="ctr"/>
            <a:lstStyle/>
            <a:p>
              <a:pPr algn="ctr">
                <a:lnSpc>
                  <a:spcPts val="2659"/>
                </a:lnSpc>
              </a:pPr>
              <a:endParaRPr/>
            </a:p>
          </p:txBody>
        </p:sp>
      </p:grpSp>
      <p:sp>
        <p:nvSpPr>
          <p:cNvPr id="15" name="Freeform 2">
            <a:extLst>
              <a:ext uri="{FF2B5EF4-FFF2-40B4-BE49-F238E27FC236}">
                <a16:creationId xmlns:a16="http://schemas.microsoft.com/office/drawing/2014/main" id="{7C613F85-0DB8-4999-9850-4FB1A8164B93}"/>
              </a:ext>
            </a:extLst>
          </p:cNvPr>
          <p:cNvSpPr/>
          <p:nvPr/>
        </p:nvSpPr>
        <p:spPr>
          <a:xfrm rot="-5400000" flipH="1" flipV="1">
            <a:off x="-183894" y="-674598"/>
            <a:ext cx="2117840" cy="3264897"/>
          </a:xfrm>
          <a:custGeom>
            <a:avLst/>
            <a:gdLst/>
            <a:ahLst/>
            <a:cxnLst/>
            <a:rect l="l" t="t" r="r" b="b"/>
            <a:pathLst>
              <a:path w="2117840" h="3264897">
                <a:moveTo>
                  <a:pt x="2117840" y="3264897"/>
                </a:moveTo>
                <a:lnTo>
                  <a:pt x="0" y="3264897"/>
                </a:lnTo>
                <a:lnTo>
                  <a:pt x="0" y="0"/>
                </a:lnTo>
                <a:lnTo>
                  <a:pt x="2117840" y="0"/>
                </a:lnTo>
                <a:lnTo>
                  <a:pt x="2117840" y="3264897"/>
                </a:lnTo>
                <a:close/>
              </a:path>
            </a:pathLst>
          </a:custGeom>
          <a:blipFill>
            <a:blip r:embed="rId2">
              <a:extLst>
                <a:ext uri="{96DAC541-7B7A-43D3-8B79-37D633B846F1}">
                  <asvg:svgBlip xmlns:asvg="http://schemas.microsoft.com/office/drawing/2016/SVG/main" r:embed="rId3"/>
                </a:ext>
              </a:extLst>
            </a:blip>
            <a:stretch>
              <a:fillRect r="-75183"/>
            </a:stretch>
          </a:blipFill>
        </p:spPr>
      </p:sp>
      <p:sp>
        <p:nvSpPr>
          <p:cNvPr id="13" name="Rectangle 1">
            <a:extLst>
              <a:ext uri="{FF2B5EF4-FFF2-40B4-BE49-F238E27FC236}">
                <a16:creationId xmlns:a16="http://schemas.microsoft.com/office/drawing/2014/main" id="{D7D76273-6510-4CDF-A929-04307F8795B8}"/>
              </a:ext>
            </a:extLst>
          </p:cNvPr>
          <p:cNvSpPr/>
          <p:nvPr/>
        </p:nvSpPr>
        <p:spPr>
          <a:xfrm>
            <a:off x="3657600" y="1"/>
            <a:ext cx="14630400" cy="8661987"/>
          </a:xfrm>
          <a:prstGeom prst="rect">
            <a:avLst/>
          </a:prstGeom>
        </p:spPr>
        <p:txBody>
          <a:bodyPr wrap="square">
            <a:spAutoFit/>
          </a:bodyPr>
          <a:lstStyle/>
          <a:p>
            <a:pPr algn="ctr" rtl="1">
              <a:lnSpc>
                <a:spcPct val="115000"/>
              </a:lnSpc>
              <a:spcAft>
                <a:spcPts val="1000"/>
              </a:spcAft>
            </a:pPr>
            <a:r>
              <a:rPr lang="ar-IQ" sz="48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إنَّ بعض الأنشطة الرياضية التي تحتاج إلى درجة عالية من التوافق لا يمكن ممارستها في الطفولة المبكّرة لصعوبة الحركة مما تؤدي إلى الإصابة </a:t>
            </a:r>
            <a:r>
              <a:rPr lang="ar-IQ" sz="4800" b="1" u="sng"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وذلك لغياب التوافق من جهة والأداء الحركي غير السليم من جهة أخرى،</a:t>
            </a:r>
            <a:r>
              <a:rPr lang="ar-IQ" sz="4800" b="1" dirty="0">
                <a:solidFill>
                  <a:srgbClr val="FF0000"/>
                </a:solidFill>
                <a:effectLst/>
                <a:latin typeface="Calibri" panose="020F0502020204030204" pitchFamily="34" charset="0"/>
                <a:ea typeface="Calibri" panose="020F0502020204030204" pitchFamily="34" charset="0"/>
                <a:cs typeface="Simplified Arabic" panose="02020603050405020304" pitchFamily="18" charset="-78"/>
              </a:rPr>
              <a:t> </a:t>
            </a:r>
            <a:r>
              <a:rPr lang="ar-IQ" sz="48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فالطفل الذي لم يمارس النشاط الرياضي في سنوات عمره الأولى يعاني من خلل التوافق، وغياب التوافق ونقص المهارة في بعض الأنشطة الرياضية يتسبب عنه أداء حركي غير سليم فينتج عنه بعض الإصابات كالسقوط والاصطدام, لذا فتنمية التوافق الحركي في العمر المناسب بصورة صحيحة يعمل على تدريب العضلات تدريبًا جيدًا وينتج عن ذلك أداءٌ مهاريٌّ جيدٌ، ويؤدي إلى سهولة أداء الحركة من سرعة وتوقيت سليم وبذلك لا تحدث أية إصابات</a:t>
            </a:r>
            <a:r>
              <a:rPr lang="ar-IQ" sz="54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5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صورة 9">
            <a:extLst>
              <a:ext uri="{FF2B5EF4-FFF2-40B4-BE49-F238E27FC236}">
                <a16:creationId xmlns:a16="http://schemas.microsoft.com/office/drawing/2014/main" id="{35423186-7EB1-4AF9-9C46-FC6BEA0523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1050"/>
            <a:ext cx="3657600" cy="5392100"/>
          </a:xfrm>
          <a:prstGeom prst="rect">
            <a:avLst/>
          </a:prstGeom>
        </p:spPr>
      </p:pic>
      <p:pic>
        <p:nvPicPr>
          <p:cNvPr id="12" name="صورة 11">
            <a:extLst>
              <a:ext uri="{FF2B5EF4-FFF2-40B4-BE49-F238E27FC236}">
                <a16:creationId xmlns:a16="http://schemas.microsoft.com/office/drawing/2014/main" id="{F181728F-1DB8-43E9-B595-9542FF4277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3657600" cy="4571050"/>
          </a:xfrm>
          <a:prstGeom prst="rect">
            <a:avLst/>
          </a:prstGeom>
        </p:spPr>
      </p:pic>
    </p:spTree>
    <p:extLst>
      <p:ext uri="{BB962C8B-B14F-4D97-AF65-F5344CB8AC3E}">
        <p14:creationId xmlns:p14="http://schemas.microsoft.com/office/powerpoint/2010/main" val="3361719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2099</TotalTime>
  <Words>1242</Words>
  <Application>Microsoft Office PowerPoint</Application>
  <PresentationFormat>مخصص</PresentationFormat>
  <Paragraphs>65</Paragraphs>
  <Slides>21</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21</vt:i4>
      </vt:variant>
    </vt:vector>
  </HeadingPairs>
  <TitlesOfParts>
    <vt:vector size="30" baseType="lpstr">
      <vt:lpstr>Traditional Arabic</vt:lpstr>
      <vt:lpstr>Simplified Arabic</vt:lpstr>
      <vt:lpstr>Calibri Light</vt:lpstr>
      <vt:lpstr>Calibri</vt:lpstr>
      <vt:lpstr>Poppins Bold</vt:lpstr>
      <vt:lpstr>Arabic Typesetting</vt:lpstr>
      <vt:lpstr>Gill Sans MT</vt:lpstr>
      <vt:lpstr>Arial</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Orange Modern Professional Enterprise Resource Planning Presentation</dc:title>
  <dc:creator>Lenovo</dc:creator>
  <cp:lastModifiedBy>Maher</cp:lastModifiedBy>
  <cp:revision>124</cp:revision>
  <cp:lastPrinted>2024-07-06T11:47:09Z</cp:lastPrinted>
  <dcterms:created xsi:type="dcterms:W3CDTF">2006-08-16T00:00:00Z</dcterms:created>
  <dcterms:modified xsi:type="dcterms:W3CDTF">2024-11-12T11:41:30Z</dcterms:modified>
  <dc:identifier>DAGJc8CwBgc</dc:identifier>
</cp:coreProperties>
</file>